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Lst>
  <p:sldSz cx="32399288" cy="4319905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6EFF"/>
    <a:srgbClr val="352D8D"/>
    <a:srgbClr val="1F2388"/>
    <a:srgbClr val="992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4" d="100"/>
          <a:sy n="14" d="100"/>
        </p:scale>
        <p:origin x="2181" y="141"/>
      </p:cViewPr>
      <p:guideLst>
        <p:guide orient="horz" pos="13606"/>
        <p:guide pos="102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50000" y="7070003"/>
            <a:ext cx="24300001" cy="15039999"/>
          </a:xfrm>
        </p:spPr>
        <p:txBody>
          <a:bodyPr anchor="b"/>
          <a:lstStyle>
            <a:lvl1pPr algn="ctr">
              <a:defRPr sz="15945"/>
            </a:lvl1pPr>
          </a:lstStyle>
          <a:p>
            <a:r>
              <a:rPr lang="zh-CN" altLang="en-US" noProof="1"/>
              <a:t>单击此处编辑母版标题样式</a:t>
            </a:r>
          </a:p>
        </p:txBody>
      </p:sp>
      <p:sp>
        <p:nvSpPr>
          <p:cNvPr id="3" name="副标题 2"/>
          <p:cNvSpPr>
            <a:spLocks noGrp="1"/>
          </p:cNvSpPr>
          <p:nvPr>
            <p:ph type="subTitle" idx="1"/>
          </p:nvPr>
        </p:nvSpPr>
        <p:spPr>
          <a:xfrm>
            <a:off x="4050000" y="22690002"/>
            <a:ext cx="24300001" cy="10429996"/>
          </a:xfrm>
        </p:spPr>
        <p:txBody>
          <a:bodyPr/>
          <a:lstStyle>
            <a:lvl1pPr marL="0" indent="0" algn="ctr">
              <a:buNone/>
              <a:defRPr sz="6380"/>
            </a:lvl1pPr>
            <a:lvl2pPr marL="1214755" indent="0" algn="ctr">
              <a:buNone/>
              <a:defRPr sz="5315"/>
            </a:lvl2pPr>
            <a:lvl3pPr marL="2430145" indent="0" algn="ctr">
              <a:buNone/>
              <a:defRPr sz="4785"/>
            </a:lvl3pPr>
            <a:lvl4pPr marL="3644900" indent="0" algn="ctr">
              <a:buNone/>
              <a:defRPr sz="4250"/>
            </a:lvl4pPr>
            <a:lvl5pPr marL="4860290" indent="0" algn="ctr">
              <a:buNone/>
              <a:defRPr sz="4250"/>
            </a:lvl5pPr>
            <a:lvl6pPr marL="6075045" indent="0" algn="ctr">
              <a:buNone/>
              <a:defRPr sz="4250"/>
            </a:lvl6pPr>
            <a:lvl7pPr marL="7289800" indent="0" algn="ctr">
              <a:buNone/>
              <a:defRPr sz="4250"/>
            </a:lvl7pPr>
            <a:lvl8pPr marL="8505190" indent="0" algn="ctr">
              <a:buNone/>
              <a:defRPr sz="4250"/>
            </a:lvl8pPr>
            <a:lvl9pPr marL="9719945" indent="0" algn="ctr">
              <a:buNone/>
              <a:defRPr sz="4250"/>
            </a:lvl9pPr>
          </a:lstStyle>
          <a:p>
            <a:r>
              <a:rPr lang="zh-CN" altLang="en-US" noProof="1"/>
              <a:t>单击此处编辑母版副标题样式</a:t>
            </a:r>
          </a:p>
        </p:txBody>
      </p:sp>
      <p:sp>
        <p:nvSpPr>
          <p:cNvPr id="4" name="日期占位符 1027">
            <a:extLst>
              <a:ext uri="{FF2B5EF4-FFF2-40B4-BE49-F238E27FC236}">
                <a16:creationId xmlns:a16="http://schemas.microsoft.com/office/drawing/2014/main" id="{E94F8E5A-AB62-DE58-29B8-F59883C24C5C}"/>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E55E2399-3B90-A4C6-2C0C-43EB017861EB}"/>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BBCEEDA1-3FFA-CB8D-9912-973C85FF37B3}"/>
              </a:ext>
            </a:extLst>
          </p:cNvPr>
          <p:cNvSpPr>
            <a:spLocks noGrp="1"/>
          </p:cNvSpPr>
          <p:nvPr>
            <p:ph type="sldNum" sz="quarter" idx="12"/>
          </p:nvPr>
        </p:nvSpPr>
        <p:spPr>
          <a:ln/>
        </p:spPr>
        <p:txBody>
          <a:bodyPr/>
          <a:lstStyle>
            <a:lvl1pPr>
              <a:defRPr/>
            </a:lvl1pPr>
          </a:lstStyle>
          <a:p>
            <a:fld id="{B25FF5FB-DC7B-4E18-A4BF-C40DD069BADD}" type="slidenum">
              <a:rPr lang="zh-CN" altLang="en-US"/>
              <a:pPr/>
              <a:t>‹#›</a:t>
            </a:fld>
            <a:endParaRPr lang="zh-CN" altLang="en-US"/>
          </a:p>
        </p:txBody>
      </p:sp>
    </p:spTree>
    <p:extLst>
      <p:ext uri="{BB962C8B-B14F-4D97-AF65-F5344CB8AC3E}">
        <p14:creationId xmlns:p14="http://schemas.microsoft.com/office/powerpoint/2010/main" val="246593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1C3C28FF-3281-4E1E-0775-207378DC28CF}"/>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63E11F12-6F31-548E-F255-EFC4D8372C88}"/>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B1C49F18-704A-E02F-C7BB-016085BF195F}"/>
              </a:ext>
            </a:extLst>
          </p:cNvPr>
          <p:cNvSpPr>
            <a:spLocks noGrp="1"/>
          </p:cNvSpPr>
          <p:nvPr>
            <p:ph type="sldNum" sz="quarter" idx="12"/>
          </p:nvPr>
        </p:nvSpPr>
        <p:spPr>
          <a:ln/>
        </p:spPr>
        <p:txBody>
          <a:bodyPr/>
          <a:lstStyle>
            <a:lvl1pPr>
              <a:defRPr/>
            </a:lvl1pPr>
          </a:lstStyle>
          <a:p>
            <a:fld id="{484AFB5F-1093-4218-B528-48C03F29D0A6}" type="slidenum">
              <a:rPr lang="zh-CN" altLang="en-US"/>
              <a:pPr/>
              <a:t>‹#›</a:t>
            </a:fld>
            <a:endParaRPr lang="zh-CN" altLang="en-US"/>
          </a:p>
        </p:txBody>
      </p:sp>
    </p:spTree>
    <p:extLst>
      <p:ext uri="{BB962C8B-B14F-4D97-AF65-F5344CB8AC3E}">
        <p14:creationId xmlns:p14="http://schemas.microsoft.com/office/powerpoint/2010/main" val="2452801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3490001" y="1730003"/>
            <a:ext cx="7290000" cy="3685999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620000" y="1730003"/>
            <a:ext cx="21447393" cy="3685999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FDC0150F-AE28-6A97-3A88-6D1F5FDEC55F}"/>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25B465A0-2B72-FC2F-9A28-60F0E147A8A5}"/>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9E4D6411-410D-5B57-7BAA-F4AD9B96893D}"/>
              </a:ext>
            </a:extLst>
          </p:cNvPr>
          <p:cNvSpPr>
            <a:spLocks noGrp="1"/>
          </p:cNvSpPr>
          <p:nvPr>
            <p:ph type="sldNum" sz="quarter" idx="12"/>
          </p:nvPr>
        </p:nvSpPr>
        <p:spPr>
          <a:ln/>
        </p:spPr>
        <p:txBody>
          <a:bodyPr/>
          <a:lstStyle>
            <a:lvl1pPr>
              <a:defRPr/>
            </a:lvl1pPr>
          </a:lstStyle>
          <a:p>
            <a:fld id="{374E45A7-AC7D-4B43-AA4A-DD3218B71DC8}" type="slidenum">
              <a:rPr lang="zh-CN" altLang="en-US"/>
              <a:pPr/>
              <a:t>‹#›</a:t>
            </a:fld>
            <a:endParaRPr lang="zh-CN" altLang="en-US"/>
          </a:p>
        </p:txBody>
      </p:sp>
    </p:spTree>
    <p:extLst>
      <p:ext uri="{BB962C8B-B14F-4D97-AF65-F5344CB8AC3E}">
        <p14:creationId xmlns:p14="http://schemas.microsoft.com/office/powerpoint/2010/main" val="1276848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16488B1F-D7A5-D836-3A31-F030C0083807}"/>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BCE29640-99AE-E812-CFBA-4D5B9ED81FCD}"/>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12EEE1ED-2268-6BC7-650F-118AC0371535}"/>
              </a:ext>
            </a:extLst>
          </p:cNvPr>
          <p:cNvSpPr>
            <a:spLocks noGrp="1"/>
          </p:cNvSpPr>
          <p:nvPr>
            <p:ph type="sldNum" sz="quarter" idx="12"/>
          </p:nvPr>
        </p:nvSpPr>
        <p:spPr>
          <a:ln/>
        </p:spPr>
        <p:txBody>
          <a:bodyPr/>
          <a:lstStyle>
            <a:lvl1pPr>
              <a:defRPr/>
            </a:lvl1pPr>
          </a:lstStyle>
          <a:p>
            <a:fld id="{CCEEC749-44BC-45B5-80BB-19C77B4AB7BC}" type="slidenum">
              <a:rPr lang="zh-CN" altLang="en-US"/>
              <a:pPr/>
              <a:t>‹#›</a:t>
            </a:fld>
            <a:endParaRPr lang="zh-CN" altLang="en-US"/>
          </a:p>
        </p:txBody>
      </p:sp>
    </p:spTree>
    <p:extLst>
      <p:ext uri="{BB962C8B-B14F-4D97-AF65-F5344CB8AC3E}">
        <p14:creationId xmlns:p14="http://schemas.microsoft.com/office/powerpoint/2010/main" val="7084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210625" y="10770003"/>
            <a:ext cx="27945002" cy="17969996"/>
          </a:xfrm>
        </p:spPr>
        <p:txBody>
          <a:bodyPr anchor="b"/>
          <a:lstStyle>
            <a:lvl1pPr>
              <a:defRPr sz="15945"/>
            </a:lvl1pPr>
          </a:lstStyle>
          <a:p>
            <a:r>
              <a:rPr lang="zh-CN" altLang="en-US" noProof="1"/>
              <a:t>单击此处编辑母版标题样式</a:t>
            </a:r>
          </a:p>
        </p:txBody>
      </p:sp>
      <p:sp>
        <p:nvSpPr>
          <p:cNvPr id="3" name="文本占位符 2"/>
          <p:cNvSpPr>
            <a:spLocks noGrp="1"/>
          </p:cNvSpPr>
          <p:nvPr>
            <p:ph type="body" idx="1"/>
          </p:nvPr>
        </p:nvSpPr>
        <p:spPr>
          <a:xfrm>
            <a:off x="2210625" y="28910002"/>
            <a:ext cx="27945002" cy="9449996"/>
          </a:xfrm>
        </p:spPr>
        <p:txBody>
          <a:bodyPr/>
          <a:lstStyle>
            <a:lvl1pPr marL="0" indent="0">
              <a:buNone/>
              <a:defRPr sz="6380">
                <a:solidFill>
                  <a:schemeClr val="tx1">
                    <a:tint val="75000"/>
                  </a:schemeClr>
                </a:solidFill>
              </a:defRPr>
            </a:lvl1pPr>
            <a:lvl2pPr marL="1214755" indent="0">
              <a:buNone/>
              <a:defRPr sz="5315">
                <a:solidFill>
                  <a:schemeClr val="tx1">
                    <a:tint val="75000"/>
                  </a:schemeClr>
                </a:solidFill>
              </a:defRPr>
            </a:lvl2pPr>
            <a:lvl3pPr marL="2430145" indent="0">
              <a:buNone/>
              <a:defRPr sz="4785">
                <a:solidFill>
                  <a:schemeClr val="tx1">
                    <a:tint val="75000"/>
                  </a:schemeClr>
                </a:solidFill>
              </a:defRPr>
            </a:lvl3pPr>
            <a:lvl4pPr marL="3644900" indent="0">
              <a:buNone/>
              <a:defRPr sz="4250">
                <a:solidFill>
                  <a:schemeClr val="tx1">
                    <a:tint val="75000"/>
                  </a:schemeClr>
                </a:solidFill>
              </a:defRPr>
            </a:lvl4pPr>
            <a:lvl5pPr marL="4860290" indent="0">
              <a:buNone/>
              <a:defRPr sz="4250">
                <a:solidFill>
                  <a:schemeClr val="tx1">
                    <a:tint val="75000"/>
                  </a:schemeClr>
                </a:solidFill>
              </a:defRPr>
            </a:lvl5pPr>
            <a:lvl6pPr marL="6075045" indent="0">
              <a:buNone/>
              <a:defRPr sz="4250">
                <a:solidFill>
                  <a:schemeClr val="tx1">
                    <a:tint val="75000"/>
                  </a:schemeClr>
                </a:solidFill>
              </a:defRPr>
            </a:lvl6pPr>
            <a:lvl7pPr marL="7289800" indent="0">
              <a:buNone/>
              <a:defRPr sz="4250">
                <a:solidFill>
                  <a:schemeClr val="tx1">
                    <a:tint val="75000"/>
                  </a:schemeClr>
                </a:solidFill>
              </a:defRPr>
            </a:lvl7pPr>
            <a:lvl8pPr marL="8505190" indent="0">
              <a:buNone/>
              <a:defRPr sz="4250">
                <a:solidFill>
                  <a:schemeClr val="tx1">
                    <a:tint val="75000"/>
                  </a:schemeClr>
                </a:solidFill>
              </a:defRPr>
            </a:lvl8pPr>
            <a:lvl9pPr marL="9719945" indent="0">
              <a:buNone/>
              <a:defRPr sz="4250">
                <a:solidFill>
                  <a:schemeClr val="tx1">
                    <a:tint val="75000"/>
                  </a:schemeClr>
                </a:solidFill>
              </a:defRPr>
            </a:lvl9pPr>
          </a:lstStyle>
          <a:p>
            <a:pPr lvl="0"/>
            <a:r>
              <a:rPr lang="zh-CN" altLang="en-US" noProof="1"/>
              <a:t>单击此处编辑母版文本样式</a:t>
            </a:r>
          </a:p>
        </p:txBody>
      </p:sp>
      <p:sp>
        <p:nvSpPr>
          <p:cNvPr id="4" name="日期占位符 1027">
            <a:extLst>
              <a:ext uri="{FF2B5EF4-FFF2-40B4-BE49-F238E27FC236}">
                <a16:creationId xmlns:a16="http://schemas.microsoft.com/office/drawing/2014/main" id="{F37121EA-68E5-278D-6FE8-CAF48827DB98}"/>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CF6E6CC4-4C8F-2A95-39B0-80E1B86673BC}"/>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E7C4D96F-F108-2B5E-3ADE-60BC98E27CAB}"/>
              </a:ext>
            </a:extLst>
          </p:cNvPr>
          <p:cNvSpPr>
            <a:spLocks noGrp="1"/>
          </p:cNvSpPr>
          <p:nvPr>
            <p:ph type="sldNum" sz="quarter" idx="12"/>
          </p:nvPr>
        </p:nvSpPr>
        <p:spPr>
          <a:ln/>
        </p:spPr>
        <p:txBody>
          <a:bodyPr/>
          <a:lstStyle>
            <a:lvl1pPr>
              <a:defRPr/>
            </a:lvl1pPr>
          </a:lstStyle>
          <a:p>
            <a:fld id="{6F1EB07D-9E48-44F9-93D5-4087B7F93240}" type="slidenum">
              <a:rPr lang="zh-CN" altLang="en-US"/>
              <a:pPr/>
              <a:t>‹#›</a:t>
            </a:fld>
            <a:endParaRPr lang="zh-CN" altLang="en-US"/>
          </a:p>
        </p:txBody>
      </p:sp>
    </p:spTree>
    <p:extLst>
      <p:ext uri="{BB962C8B-B14F-4D97-AF65-F5344CB8AC3E}">
        <p14:creationId xmlns:p14="http://schemas.microsoft.com/office/powerpoint/2010/main" val="1237855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620000" y="10079999"/>
            <a:ext cx="14288401" cy="2851000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16491601" y="10079999"/>
            <a:ext cx="14288401" cy="2851000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a:extLst>
              <a:ext uri="{FF2B5EF4-FFF2-40B4-BE49-F238E27FC236}">
                <a16:creationId xmlns:a16="http://schemas.microsoft.com/office/drawing/2014/main" id="{A68E1E03-7CCC-5579-F01A-516F7D6678AA}"/>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1028">
            <a:extLst>
              <a:ext uri="{FF2B5EF4-FFF2-40B4-BE49-F238E27FC236}">
                <a16:creationId xmlns:a16="http://schemas.microsoft.com/office/drawing/2014/main" id="{77C324F4-3862-C012-59A2-C96F7701F464}"/>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a:extLst>
              <a:ext uri="{FF2B5EF4-FFF2-40B4-BE49-F238E27FC236}">
                <a16:creationId xmlns:a16="http://schemas.microsoft.com/office/drawing/2014/main" id="{9EC49F1E-E622-F407-6351-64085978DF26}"/>
              </a:ext>
            </a:extLst>
          </p:cNvPr>
          <p:cNvSpPr>
            <a:spLocks noGrp="1"/>
          </p:cNvSpPr>
          <p:nvPr>
            <p:ph type="sldNum" sz="quarter" idx="12"/>
          </p:nvPr>
        </p:nvSpPr>
        <p:spPr>
          <a:ln/>
        </p:spPr>
        <p:txBody>
          <a:bodyPr/>
          <a:lstStyle>
            <a:lvl1pPr>
              <a:defRPr/>
            </a:lvl1pPr>
          </a:lstStyle>
          <a:p>
            <a:fld id="{9CADCBF4-4730-480F-A929-B0C81A46B813}" type="slidenum">
              <a:rPr lang="zh-CN" altLang="en-US"/>
              <a:pPr/>
              <a:t>‹#›</a:t>
            </a:fld>
            <a:endParaRPr lang="zh-CN" altLang="en-US"/>
          </a:p>
        </p:txBody>
      </p:sp>
    </p:spTree>
    <p:extLst>
      <p:ext uri="{BB962C8B-B14F-4D97-AF65-F5344CB8AC3E}">
        <p14:creationId xmlns:p14="http://schemas.microsoft.com/office/powerpoint/2010/main" val="3866782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231720" y="2300000"/>
            <a:ext cx="27945002" cy="8350003"/>
          </a:xfrm>
        </p:spPr>
        <p:txBody>
          <a:bodyPr/>
          <a:lstStyle/>
          <a:p>
            <a:r>
              <a:rPr lang="zh-CN" altLang="en-US" noProof="1"/>
              <a:t>单击此处编辑母版标题样式</a:t>
            </a:r>
          </a:p>
        </p:txBody>
      </p:sp>
      <p:sp>
        <p:nvSpPr>
          <p:cNvPr id="3" name="文本占位符 2"/>
          <p:cNvSpPr>
            <a:spLocks noGrp="1"/>
          </p:cNvSpPr>
          <p:nvPr>
            <p:ph type="body" idx="1"/>
          </p:nvPr>
        </p:nvSpPr>
        <p:spPr>
          <a:xfrm>
            <a:off x="3153829" y="11202758"/>
            <a:ext cx="12951428" cy="5189997"/>
          </a:xfrm>
        </p:spPr>
        <p:txBody>
          <a:bodyPr anchor="ctr"/>
          <a:lstStyle>
            <a:lvl1pPr marL="0" indent="0">
              <a:buNone/>
              <a:defRPr sz="7440"/>
            </a:lvl1pPr>
            <a:lvl2pPr marL="1214755" indent="0">
              <a:buNone/>
              <a:defRPr sz="6380"/>
            </a:lvl2pPr>
            <a:lvl3pPr marL="2430145" indent="0">
              <a:buNone/>
              <a:defRPr sz="5315"/>
            </a:lvl3pPr>
            <a:lvl4pPr marL="3644900" indent="0">
              <a:buNone/>
              <a:defRPr sz="4785"/>
            </a:lvl4pPr>
            <a:lvl5pPr marL="4860290" indent="0">
              <a:buNone/>
              <a:defRPr sz="4785"/>
            </a:lvl5pPr>
            <a:lvl6pPr marL="6075045" indent="0">
              <a:buNone/>
              <a:defRPr sz="4785"/>
            </a:lvl6pPr>
            <a:lvl7pPr marL="7289800" indent="0">
              <a:buNone/>
              <a:defRPr sz="4785"/>
            </a:lvl7pPr>
            <a:lvl8pPr marL="8505190" indent="0">
              <a:buNone/>
              <a:defRPr sz="4785"/>
            </a:lvl8pPr>
            <a:lvl9pPr marL="9719945" indent="0">
              <a:buNone/>
              <a:defRPr sz="4785"/>
            </a:lvl9pPr>
          </a:lstStyle>
          <a:p>
            <a:pPr lvl="0"/>
            <a:r>
              <a:rPr lang="zh-CN" altLang="en-US" noProof="1"/>
              <a:t>单击此处编辑母版文本样式</a:t>
            </a:r>
          </a:p>
        </p:txBody>
      </p:sp>
      <p:sp>
        <p:nvSpPr>
          <p:cNvPr id="4" name="内容占位符 3"/>
          <p:cNvSpPr>
            <a:spLocks noGrp="1"/>
          </p:cNvSpPr>
          <p:nvPr>
            <p:ph sz="half" idx="2"/>
          </p:nvPr>
        </p:nvSpPr>
        <p:spPr>
          <a:xfrm>
            <a:off x="3153829" y="16789788"/>
            <a:ext cx="12951428" cy="222002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16627691" y="11202758"/>
            <a:ext cx="13015213" cy="5189997"/>
          </a:xfrm>
        </p:spPr>
        <p:txBody>
          <a:bodyPr anchor="ctr"/>
          <a:lstStyle>
            <a:lvl1pPr marL="0" indent="0">
              <a:buNone/>
              <a:defRPr sz="7440"/>
            </a:lvl1pPr>
            <a:lvl2pPr marL="1214755" indent="0">
              <a:buNone/>
              <a:defRPr sz="6380"/>
            </a:lvl2pPr>
            <a:lvl3pPr marL="2430145" indent="0">
              <a:buNone/>
              <a:defRPr sz="5315"/>
            </a:lvl3pPr>
            <a:lvl4pPr marL="3644900" indent="0">
              <a:buNone/>
              <a:defRPr sz="4785"/>
            </a:lvl4pPr>
            <a:lvl5pPr marL="4860290" indent="0">
              <a:buNone/>
              <a:defRPr sz="4785"/>
            </a:lvl5pPr>
            <a:lvl6pPr marL="6075045" indent="0">
              <a:buNone/>
              <a:defRPr sz="4785"/>
            </a:lvl6pPr>
            <a:lvl7pPr marL="7289800" indent="0">
              <a:buNone/>
              <a:defRPr sz="4785"/>
            </a:lvl7pPr>
            <a:lvl8pPr marL="8505190" indent="0">
              <a:buNone/>
              <a:defRPr sz="4785"/>
            </a:lvl8pPr>
            <a:lvl9pPr marL="9719945" indent="0">
              <a:buNone/>
              <a:defRPr sz="4785"/>
            </a:lvl9pPr>
          </a:lstStyle>
          <a:p>
            <a:pPr lvl="0"/>
            <a:r>
              <a:rPr lang="zh-CN" altLang="en-US" noProof="1"/>
              <a:t>单击此处编辑母版文本样式</a:t>
            </a:r>
          </a:p>
        </p:txBody>
      </p:sp>
      <p:sp>
        <p:nvSpPr>
          <p:cNvPr id="6" name="内容占位符 5"/>
          <p:cNvSpPr>
            <a:spLocks noGrp="1"/>
          </p:cNvSpPr>
          <p:nvPr>
            <p:ph sz="quarter" idx="4"/>
          </p:nvPr>
        </p:nvSpPr>
        <p:spPr>
          <a:xfrm>
            <a:off x="16627691" y="16789788"/>
            <a:ext cx="13015213" cy="222002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027">
            <a:extLst>
              <a:ext uri="{FF2B5EF4-FFF2-40B4-BE49-F238E27FC236}">
                <a16:creationId xmlns:a16="http://schemas.microsoft.com/office/drawing/2014/main" id="{B13EA0A8-A799-81E6-65D0-4898A9711E56}"/>
              </a:ext>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1028">
            <a:extLst>
              <a:ext uri="{FF2B5EF4-FFF2-40B4-BE49-F238E27FC236}">
                <a16:creationId xmlns:a16="http://schemas.microsoft.com/office/drawing/2014/main" id="{76CDDA0C-FC6C-50BC-033A-852123AAF507}"/>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1029">
            <a:extLst>
              <a:ext uri="{FF2B5EF4-FFF2-40B4-BE49-F238E27FC236}">
                <a16:creationId xmlns:a16="http://schemas.microsoft.com/office/drawing/2014/main" id="{9773266C-AAA6-6694-6041-7F0B240E37E9}"/>
              </a:ext>
            </a:extLst>
          </p:cNvPr>
          <p:cNvSpPr>
            <a:spLocks noGrp="1"/>
          </p:cNvSpPr>
          <p:nvPr>
            <p:ph type="sldNum" sz="quarter" idx="12"/>
          </p:nvPr>
        </p:nvSpPr>
        <p:spPr>
          <a:ln/>
        </p:spPr>
        <p:txBody>
          <a:bodyPr/>
          <a:lstStyle>
            <a:lvl1pPr>
              <a:defRPr/>
            </a:lvl1pPr>
          </a:lstStyle>
          <a:p>
            <a:fld id="{009B5D5A-3EEC-4993-B770-C6BBA4CF0D8B}" type="slidenum">
              <a:rPr lang="zh-CN" altLang="en-US"/>
              <a:pPr/>
              <a:t>‹#›</a:t>
            </a:fld>
            <a:endParaRPr lang="zh-CN" altLang="en-US"/>
          </a:p>
        </p:txBody>
      </p:sp>
    </p:spTree>
    <p:extLst>
      <p:ext uri="{BB962C8B-B14F-4D97-AF65-F5344CB8AC3E}">
        <p14:creationId xmlns:p14="http://schemas.microsoft.com/office/powerpoint/2010/main" val="174739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a:extLst>
              <a:ext uri="{FF2B5EF4-FFF2-40B4-BE49-F238E27FC236}">
                <a16:creationId xmlns:a16="http://schemas.microsoft.com/office/drawing/2014/main" id="{3633BD35-C8DA-175F-DB46-9FB0BA7E6702}"/>
              </a:ext>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1028">
            <a:extLst>
              <a:ext uri="{FF2B5EF4-FFF2-40B4-BE49-F238E27FC236}">
                <a16:creationId xmlns:a16="http://schemas.microsoft.com/office/drawing/2014/main" id="{0B4C3A88-9F1B-D6A3-B3A3-B61C2A04A125}"/>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1029">
            <a:extLst>
              <a:ext uri="{FF2B5EF4-FFF2-40B4-BE49-F238E27FC236}">
                <a16:creationId xmlns:a16="http://schemas.microsoft.com/office/drawing/2014/main" id="{1EA9B356-1781-D9DA-E299-E0B7C3F951B6}"/>
              </a:ext>
            </a:extLst>
          </p:cNvPr>
          <p:cNvSpPr>
            <a:spLocks noGrp="1"/>
          </p:cNvSpPr>
          <p:nvPr>
            <p:ph type="sldNum" sz="quarter" idx="12"/>
          </p:nvPr>
        </p:nvSpPr>
        <p:spPr>
          <a:ln/>
        </p:spPr>
        <p:txBody>
          <a:bodyPr/>
          <a:lstStyle>
            <a:lvl1pPr>
              <a:defRPr/>
            </a:lvl1pPr>
          </a:lstStyle>
          <a:p>
            <a:fld id="{B7C3D4AE-32C4-46B3-BCFE-803DF966212D}" type="slidenum">
              <a:rPr lang="zh-CN" altLang="en-US"/>
              <a:pPr/>
              <a:t>‹#›</a:t>
            </a:fld>
            <a:endParaRPr lang="zh-CN" altLang="en-US"/>
          </a:p>
        </p:txBody>
      </p:sp>
    </p:spTree>
    <p:extLst>
      <p:ext uri="{BB962C8B-B14F-4D97-AF65-F5344CB8AC3E}">
        <p14:creationId xmlns:p14="http://schemas.microsoft.com/office/powerpoint/2010/main" val="160412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a:extLst>
              <a:ext uri="{FF2B5EF4-FFF2-40B4-BE49-F238E27FC236}">
                <a16:creationId xmlns:a16="http://schemas.microsoft.com/office/drawing/2014/main" id="{7901EE21-42A3-42BA-D102-8A988766E30B}"/>
              </a:ext>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1028">
            <a:extLst>
              <a:ext uri="{FF2B5EF4-FFF2-40B4-BE49-F238E27FC236}">
                <a16:creationId xmlns:a16="http://schemas.microsoft.com/office/drawing/2014/main" id="{F0305393-9D38-889D-54A8-86EAA6B7A932}"/>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1029">
            <a:extLst>
              <a:ext uri="{FF2B5EF4-FFF2-40B4-BE49-F238E27FC236}">
                <a16:creationId xmlns:a16="http://schemas.microsoft.com/office/drawing/2014/main" id="{D67D6FDE-48F8-DB21-2641-BFE1B42BCAEC}"/>
              </a:ext>
            </a:extLst>
          </p:cNvPr>
          <p:cNvSpPr>
            <a:spLocks noGrp="1"/>
          </p:cNvSpPr>
          <p:nvPr>
            <p:ph type="sldNum" sz="quarter" idx="12"/>
          </p:nvPr>
        </p:nvSpPr>
        <p:spPr>
          <a:ln/>
        </p:spPr>
        <p:txBody>
          <a:bodyPr/>
          <a:lstStyle>
            <a:lvl1pPr>
              <a:defRPr/>
            </a:lvl1pPr>
          </a:lstStyle>
          <a:p>
            <a:fld id="{1A1F2C47-ED38-40C5-9533-CA68C8AC8CD3}" type="slidenum">
              <a:rPr lang="zh-CN" altLang="en-US"/>
              <a:pPr/>
              <a:t>‹#›</a:t>
            </a:fld>
            <a:endParaRPr lang="zh-CN" altLang="en-US"/>
          </a:p>
        </p:txBody>
      </p:sp>
    </p:spTree>
    <p:extLst>
      <p:ext uri="{BB962C8B-B14F-4D97-AF65-F5344CB8AC3E}">
        <p14:creationId xmlns:p14="http://schemas.microsoft.com/office/powerpoint/2010/main" val="97054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1720" y="2880000"/>
            <a:ext cx="10449843" cy="10079999"/>
          </a:xfrm>
        </p:spPr>
        <p:txBody>
          <a:bodyPr anchor="b"/>
          <a:lstStyle>
            <a:lvl1pPr>
              <a:defRPr sz="8505"/>
            </a:lvl1pPr>
          </a:lstStyle>
          <a:p>
            <a:r>
              <a:rPr lang="zh-CN" altLang="en-US" noProof="1"/>
              <a:t>单击此处编辑母版标题样式</a:t>
            </a:r>
          </a:p>
        </p:txBody>
      </p:sp>
      <p:sp>
        <p:nvSpPr>
          <p:cNvPr id="3" name="内容占位符 2"/>
          <p:cNvSpPr>
            <a:spLocks noGrp="1"/>
          </p:cNvSpPr>
          <p:nvPr>
            <p:ph idx="1"/>
          </p:nvPr>
        </p:nvSpPr>
        <p:spPr>
          <a:xfrm>
            <a:off x="13774221" y="6220000"/>
            <a:ext cx="16402501" cy="30699998"/>
          </a:xfrm>
        </p:spPr>
        <p:txBody>
          <a:bodyPr/>
          <a:lstStyle>
            <a:lvl1pPr>
              <a:defRPr sz="8505"/>
            </a:lvl1pPr>
            <a:lvl2pPr>
              <a:defRPr sz="7440"/>
            </a:lvl2pPr>
            <a:lvl3pPr>
              <a:defRPr sz="6380"/>
            </a:lvl3pPr>
            <a:lvl4pPr>
              <a:defRPr sz="5315"/>
            </a:lvl4pPr>
            <a:lvl5pPr>
              <a:defRPr sz="5315"/>
            </a:lvl5pPr>
            <a:lvl6pPr>
              <a:defRPr sz="5315"/>
            </a:lvl6pPr>
            <a:lvl7pPr>
              <a:defRPr sz="5315"/>
            </a:lvl7pPr>
            <a:lvl8pPr>
              <a:defRPr sz="5315"/>
            </a:lvl8pPr>
            <a:lvl9pPr>
              <a:defRPr sz="531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2231720" y="12959999"/>
            <a:ext cx="10449843" cy="24010002"/>
          </a:xfrm>
        </p:spPr>
        <p:txBody>
          <a:bodyPr/>
          <a:lstStyle>
            <a:lvl1pPr marL="0" indent="0">
              <a:buNone/>
              <a:defRPr sz="4250"/>
            </a:lvl1pPr>
            <a:lvl2pPr marL="1214755" indent="0">
              <a:buNone/>
              <a:defRPr sz="3720"/>
            </a:lvl2pPr>
            <a:lvl3pPr marL="2430145" indent="0">
              <a:buNone/>
              <a:defRPr sz="3190"/>
            </a:lvl3pPr>
            <a:lvl4pPr marL="3644900" indent="0">
              <a:buNone/>
              <a:defRPr sz="2655"/>
            </a:lvl4pPr>
            <a:lvl5pPr marL="4860290" indent="0">
              <a:buNone/>
              <a:defRPr sz="2655"/>
            </a:lvl5pPr>
            <a:lvl6pPr marL="6075045" indent="0">
              <a:buNone/>
              <a:defRPr sz="2655"/>
            </a:lvl6pPr>
            <a:lvl7pPr marL="7289800" indent="0">
              <a:buNone/>
              <a:defRPr sz="2655"/>
            </a:lvl7pPr>
            <a:lvl8pPr marL="8505190" indent="0">
              <a:buNone/>
              <a:defRPr sz="2655"/>
            </a:lvl8pPr>
            <a:lvl9pPr marL="9719945" indent="0">
              <a:buNone/>
              <a:defRPr sz="2655"/>
            </a:lvl9pPr>
          </a:lstStyle>
          <a:p>
            <a:pPr lvl="0"/>
            <a:r>
              <a:rPr lang="zh-CN" altLang="en-US" noProof="1"/>
              <a:t>单击此处编辑母版文本样式</a:t>
            </a:r>
          </a:p>
        </p:txBody>
      </p:sp>
      <p:sp>
        <p:nvSpPr>
          <p:cNvPr id="5" name="日期占位符 1027">
            <a:extLst>
              <a:ext uri="{FF2B5EF4-FFF2-40B4-BE49-F238E27FC236}">
                <a16:creationId xmlns:a16="http://schemas.microsoft.com/office/drawing/2014/main" id="{993F533B-0865-53C5-EF7E-9791C020A621}"/>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1028">
            <a:extLst>
              <a:ext uri="{FF2B5EF4-FFF2-40B4-BE49-F238E27FC236}">
                <a16:creationId xmlns:a16="http://schemas.microsoft.com/office/drawing/2014/main" id="{5EABCF60-6C9B-72E1-0ABF-AB019F8CB202}"/>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a:extLst>
              <a:ext uri="{FF2B5EF4-FFF2-40B4-BE49-F238E27FC236}">
                <a16:creationId xmlns:a16="http://schemas.microsoft.com/office/drawing/2014/main" id="{5C3788B7-A51F-1950-4740-8171D2C46B4D}"/>
              </a:ext>
            </a:extLst>
          </p:cNvPr>
          <p:cNvSpPr>
            <a:spLocks noGrp="1"/>
          </p:cNvSpPr>
          <p:nvPr>
            <p:ph type="sldNum" sz="quarter" idx="12"/>
          </p:nvPr>
        </p:nvSpPr>
        <p:spPr>
          <a:ln/>
        </p:spPr>
        <p:txBody>
          <a:bodyPr/>
          <a:lstStyle>
            <a:lvl1pPr>
              <a:defRPr/>
            </a:lvl1pPr>
          </a:lstStyle>
          <a:p>
            <a:fld id="{18D7FA23-2BC3-4E4C-BE68-2685F93A66C3}" type="slidenum">
              <a:rPr lang="zh-CN" altLang="en-US"/>
              <a:pPr/>
              <a:t>‹#›</a:t>
            </a:fld>
            <a:endParaRPr lang="zh-CN" altLang="en-US"/>
          </a:p>
        </p:txBody>
      </p:sp>
    </p:spTree>
    <p:extLst>
      <p:ext uri="{BB962C8B-B14F-4D97-AF65-F5344CB8AC3E}">
        <p14:creationId xmlns:p14="http://schemas.microsoft.com/office/powerpoint/2010/main" val="1011085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1720" y="2880000"/>
            <a:ext cx="11069334" cy="10079999"/>
          </a:xfrm>
        </p:spPr>
        <p:txBody>
          <a:bodyPr anchor="b"/>
          <a:lstStyle>
            <a:lvl1pPr>
              <a:defRPr sz="8505"/>
            </a:lvl1pPr>
          </a:lstStyle>
          <a:p>
            <a:r>
              <a:rPr lang="zh-CN" altLang="en-US" noProof="1"/>
              <a:t>单击此处编辑母版标题样式</a:t>
            </a:r>
          </a:p>
        </p:txBody>
      </p:sp>
      <p:sp>
        <p:nvSpPr>
          <p:cNvPr id="3" name="图片占位符 2"/>
          <p:cNvSpPr>
            <a:spLocks noGrp="1"/>
          </p:cNvSpPr>
          <p:nvPr>
            <p:ph type="pic" idx="1"/>
          </p:nvPr>
        </p:nvSpPr>
        <p:spPr>
          <a:xfrm>
            <a:off x="13774221" y="2880006"/>
            <a:ext cx="16402501" cy="34039998"/>
          </a:xfrm>
        </p:spPr>
        <p:txBody>
          <a:bodyPr/>
          <a:lstStyle>
            <a:lvl1pPr marL="0" indent="0">
              <a:buNone/>
              <a:defRPr sz="8505"/>
            </a:lvl1pPr>
            <a:lvl2pPr marL="1214755" indent="0">
              <a:buNone/>
              <a:defRPr sz="7440"/>
            </a:lvl2pPr>
            <a:lvl3pPr marL="2430145" indent="0">
              <a:buNone/>
              <a:defRPr sz="6380"/>
            </a:lvl3pPr>
            <a:lvl4pPr marL="3644900" indent="0">
              <a:buNone/>
              <a:defRPr sz="5315"/>
            </a:lvl4pPr>
            <a:lvl5pPr marL="4860290" indent="0">
              <a:buNone/>
              <a:defRPr sz="5315"/>
            </a:lvl5pPr>
            <a:lvl6pPr marL="6075045" indent="0">
              <a:buNone/>
              <a:defRPr sz="5315"/>
            </a:lvl6pPr>
            <a:lvl7pPr marL="7289800" indent="0">
              <a:buNone/>
              <a:defRPr sz="5315"/>
            </a:lvl7pPr>
            <a:lvl8pPr marL="8505190" indent="0">
              <a:buNone/>
              <a:defRPr sz="5315"/>
            </a:lvl8pPr>
            <a:lvl9pPr marL="9719945" indent="0">
              <a:buNone/>
              <a:defRPr sz="5315"/>
            </a:lvl9pPr>
          </a:lstStyle>
          <a:p>
            <a:pPr lvl="0"/>
            <a:endParaRPr lang="zh-CN" altLang="en-US" noProof="1"/>
          </a:p>
        </p:txBody>
      </p:sp>
      <p:sp>
        <p:nvSpPr>
          <p:cNvPr id="4" name="文本占位符 3"/>
          <p:cNvSpPr>
            <a:spLocks noGrp="1"/>
          </p:cNvSpPr>
          <p:nvPr>
            <p:ph type="body" sz="half" idx="2"/>
          </p:nvPr>
        </p:nvSpPr>
        <p:spPr>
          <a:xfrm>
            <a:off x="2231720" y="12959999"/>
            <a:ext cx="11069334" cy="24010002"/>
          </a:xfrm>
        </p:spPr>
        <p:txBody>
          <a:bodyPr/>
          <a:lstStyle>
            <a:lvl1pPr marL="0" indent="0">
              <a:buNone/>
              <a:defRPr sz="5315"/>
            </a:lvl1pPr>
            <a:lvl2pPr marL="1214755" indent="0">
              <a:buNone/>
              <a:defRPr sz="4785"/>
            </a:lvl2pPr>
            <a:lvl3pPr marL="2430145" indent="0">
              <a:buNone/>
              <a:defRPr sz="4250"/>
            </a:lvl3pPr>
            <a:lvl4pPr marL="3644900" indent="0">
              <a:buNone/>
              <a:defRPr sz="3720"/>
            </a:lvl4pPr>
            <a:lvl5pPr marL="4860290" indent="0">
              <a:buNone/>
              <a:defRPr sz="3720"/>
            </a:lvl5pPr>
            <a:lvl6pPr marL="6075045" indent="0">
              <a:buNone/>
              <a:defRPr sz="3720"/>
            </a:lvl6pPr>
            <a:lvl7pPr marL="7289800" indent="0">
              <a:buNone/>
              <a:defRPr sz="3720"/>
            </a:lvl7pPr>
            <a:lvl8pPr marL="8505190" indent="0">
              <a:buNone/>
              <a:defRPr sz="3720"/>
            </a:lvl8pPr>
            <a:lvl9pPr marL="9719945" indent="0">
              <a:buNone/>
              <a:defRPr sz="3720"/>
            </a:lvl9pPr>
          </a:lstStyle>
          <a:p>
            <a:pPr lvl="0"/>
            <a:r>
              <a:rPr lang="zh-CN" altLang="en-US" noProof="1"/>
              <a:t>单击此处编辑母版文本样式</a:t>
            </a:r>
          </a:p>
        </p:txBody>
      </p:sp>
      <p:sp>
        <p:nvSpPr>
          <p:cNvPr id="5" name="日期占位符 1027">
            <a:extLst>
              <a:ext uri="{FF2B5EF4-FFF2-40B4-BE49-F238E27FC236}">
                <a16:creationId xmlns:a16="http://schemas.microsoft.com/office/drawing/2014/main" id="{50A28B4E-49FB-B007-B2C7-78C27F0A97C0}"/>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1028">
            <a:extLst>
              <a:ext uri="{FF2B5EF4-FFF2-40B4-BE49-F238E27FC236}">
                <a16:creationId xmlns:a16="http://schemas.microsoft.com/office/drawing/2014/main" id="{D05A781D-A857-B16D-8057-83E8BA24DC55}"/>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a:extLst>
              <a:ext uri="{FF2B5EF4-FFF2-40B4-BE49-F238E27FC236}">
                <a16:creationId xmlns:a16="http://schemas.microsoft.com/office/drawing/2014/main" id="{45167E04-AE84-2338-556B-07FB7A87A19C}"/>
              </a:ext>
            </a:extLst>
          </p:cNvPr>
          <p:cNvSpPr>
            <a:spLocks noGrp="1"/>
          </p:cNvSpPr>
          <p:nvPr>
            <p:ph type="sldNum" sz="quarter" idx="12"/>
          </p:nvPr>
        </p:nvSpPr>
        <p:spPr>
          <a:ln/>
        </p:spPr>
        <p:txBody>
          <a:bodyPr/>
          <a:lstStyle>
            <a:lvl1pPr>
              <a:defRPr/>
            </a:lvl1pPr>
          </a:lstStyle>
          <a:p>
            <a:fld id="{19460742-832E-4537-9672-478EFB367F1B}" type="slidenum">
              <a:rPr lang="zh-CN" altLang="en-US"/>
              <a:pPr/>
              <a:t>‹#›</a:t>
            </a:fld>
            <a:endParaRPr lang="zh-CN" altLang="en-US"/>
          </a:p>
        </p:txBody>
      </p:sp>
    </p:spTree>
    <p:extLst>
      <p:ext uri="{BB962C8B-B14F-4D97-AF65-F5344CB8AC3E}">
        <p14:creationId xmlns:p14="http://schemas.microsoft.com/office/powerpoint/2010/main" val="220781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a:extLst>
              <a:ext uri="{FF2B5EF4-FFF2-40B4-BE49-F238E27FC236}">
                <a16:creationId xmlns:a16="http://schemas.microsoft.com/office/drawing/2014/main" id="{B1BB4D46-50D8-1F78-69E3-748C891DFD4A}"/>
              </a:ext>
            </a:extLst>
          </p:cNvPr>
          <p:cNvSpPr>
            <a:spLocks noGrp="1" noChangeArrowheads="1"/>
          </p:cNvSpPr>
          <p:nvPr>
            <p:ph type="title"/>
          </p:nvPr>
        </p:nvSpPr>
        <p:spPr bwMode="auto">
          <a:xfrm>
            <a:off x="1619250" y="1730375"/>
            <a:ext cx="29160788" cy="719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1"/>
              <a:t>单击此处编辑母版标题样式</a:t>
            </a:r>
          </a:p>
        </p:txBody>
      </p:sp>
      <p:sp>
        <p:nvSpPr>
          <p:cNvPr id="1027" name="文本占位符 1026">
            <a:extLst>
              <a:ext uri="{FF2B5EF4-FFF2-40B4-BE49-F238E27FC236}">
                <a16:creationId xmlns:a16="http://schemas.microsoft.com/office/drawing/2014/main" id="{D7A89031-D682-9C5F-5B37-BC6EB2EA1664}"/>
              </a:ext>
            </a:extLst>
          </p:cNvPr>
          <p:cNvSpPr>
            <a:spLocks noGrp="1" noChangeArrowheads="1"/>
          </p:cNvSpPr>
          <p:nvPr>
            <p:ph type="body" idx="1"/>
          </p:nvPr>
        </p:nvSpPr>
        <p:spPr bwMode="auto">
          <a:xfrm>
            <a:off x="1619250" y="10080625"/>
            <a:ext cx="29160788" cy="285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28" name="日期占位符 1027">
            <a:extLst>
              <a:ext uri="{FF2B5EF4-FFF2-40B4-BE49-F238E27FC236}">
                <a16:creationId xmlns:a16="http://schemas.microsoft.com/office/drawing/2014/main" id="{60774198-D211-0CE4-3132-01B18E794B0F}"/>
              </a:ext>
            </a:extLst>
          </p:cNvPr>
          <p:cNvSpPr>
            <a:spLocks noGrp="1"/>
          </p:cNvSpPr>
          <p:nvPr>
            <p:ph type="dt" sz="half" idx="2"/>
          </p:nvPr>
        </p:nvSpPr>
        <p:spPr>
          <a:xfrm>
            <a:off x="1619250" y="39339838"/>
            <a:ext cx="7561263" cy="3000375"/>
          </a:xfrm>
          <a:prstGeom prst="rect">
            <a:avLst/>
          </a:prstGeom>
          <a:noFill/>
          <a:ln w="9525">
            <a:noFill/>
          </a:ln>
        </p:spPr>
        <p:txBody>
          <a:bodyPr/>
          <a:lstStyle>
            <a:lvl1pPr eaLnBrk="1" hangingPunct="1">
              <a:defRPr sz="4960" noProof="1"/>
            </a:lvl1pPr>
          </a:lstStyle>
          <a:p>
            <a:pPr>
              <a:defRPr/>
            </a:pPr>
            <a:endParaRPr lang="zh-CN" altLang="en-US"/>
          </a:p>
        </p:txBody>
      </p:sp>
      <p:sp>
        <p:nvSpPr>
          <p:cNvPr id="1029" name="页脚占位符 1028">
            <a:extLst>
              <a:ext uri="{FF2B5EF4-FFF2-40B4-BE49-F238E27FC236}">
                <a16:creationId xmlns:a16="http://schemas.microsoft.com/office/drawing/2014/main" id="{0FA9C596-7D02-BEBB-182D-24AD9EA26F7E}"/>
              </a:ext>
            </a:extLst>
          </p:cNvPr>
          <p:cNvSpPr>
            <a:spLocks noGrp="1"/>
          </p:cNvSpPr>
          <p:nvPr>
            <p:ph type="ftr" sz="quarter" idx="3"/>
          </p:nvPr>
        </p:nvSpPr>
        <p:spPr>
          <a:xfrm>
            <a:off x="11069638" y="39339838"/>
            <a:ext cx="10260012" cy="3000375"/>
          </a:xfrm>
          <a:prstGeom prst="rect">
            <a:avLst/>
          </a:prstGeom>
          <a:noFill/>
          <a:ln w="9525">
            <a:noFill/>
          </a:ln>
        </p:spPr>
        <p:txBody>
          <a:bodyPr/>
          <a:lstStyle>
            <a:lvl1pPr algn="ctr" eaLnBrk="1" hangingPunct="1">
              <a:defRPr sz="4960" noProof="1"/>
            </a:lvl1pPr>
          </a:lstStyle>
          <a:p>
            <a:pPr>
              <a:defRPr/>
            </a:pPr>
            <a:endParaRPr lang="zh-CN" altLang="en-US"/>
          </a:p>
        </p:txBody>
      </p:sp>
      <p:sp>
        <p:nvSpPr>
          <p:cNvPr id="1030" name="灯片编号占位符 1029">
            <a:extLst>
              <a:ext uri="{FF2B5EF4-FFF2-40B4-BE49-F238E27FC236}">
                <a16:creationId xmlns:a16="http://schemas.microsoft.com/office/drawing/2014/main" id="{5144048B-BA45-C6F1-3421-A138D33DE071}"/>
              </a:ext>
            </a:extLst>
          </p:cNvPr>
          <p:cNvSpPr>
            <a:spLocks noGrp="1"/>
          </p:cNvSpPr>
          <p:nvPr>
            <p:ph type="sldNum" sz="quarter" idx="4"/>
          </p:nvPr>
        </p:nvSpPr>
        <p:spPr>
          <a:xfrm>
            <a:off x="23220363" y="39339838"/>
            <a:ext cx="7559675" cy="3000375"/>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defRPr sz="4900"/>
            </a:lvl1pPr>
          </a:lstStyle>
          <a:p>
            <a:fld id="{F1271E8B-3B6A-4D3A-9932-DBEED4FE765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240088" rtl="0" eaLnBrk="0" fontAlgn="base" hangingPunct="0">
        <a:spcBef>
          <a:spcPct val="0"/>
        </a:spcBef>
        <a:spcAft>
          <a:spcPct val="0"/>
        </a:spcAft>
        <a:defRPr sz="15500" kern="1200">
          <a:solidFill>
            <a:schemeClr val="tx2"/>
          </a:solidFill>
          <a:latin typeface="+mj-lt"/>
          <a:ea typeface="+mj-ea"/>
          <a:cs typeface="+mj-cs"/>
        </a:defRPr>
      </a:lvl1pPr>
      <a:lvl2pPr algn="ctr" defTabSz="3240088" rtl="0" eaLnBrk="0" fontAlgn="base" hangingPunct="0">
        <a:spcBef>
          <a:spcPct val="0"/>
        </a:spcBef>
        <a:spcAft>
          <a:spcPct val="0"/>
        </a:spcAft>
        <a:defRPr sz="15500">
          <a:solidFill>
            <a:schemeClr val="tx2"/>
          </a:solidFill>
          <a:latin typeface="Arial" panose="020B0604020202020204" pitchFamily="34" charset="0"/>
          <a:ea typeface="宋体" panose="02010600030101010101" pitchFamily="2" charset="-122"/>
        </a:defRPr>
      </a:lvl2pPr>
      <a:lvl3pPr algn="ctr" defTabSz="3240088" rtl="0" eaLnBrk="0" fontAlgn="base" hangingPunct="0">
        <a:spcBef>
          <a:spcPct val="0"/>
        </a:spcBef>
        <a:spcAft>
          <a:spcPct val="0"/>
        </a:spcAft>
        <a:defRPr sz="15500">
          <a:solidFill>
            <a:schemeClr val="tx2"/>
          </a:solidFill>
          <a:latin typeface="Arial" panose="020B0604020202020204" pitchFamily="34" charset="0"/>
          <a:ea typeface="宋体" panose="02010600030101010101" pitchFamily="2" charset="-122"/>
        </a:defRPr>
      </a:lvl3pPr>
      <a:lvl4pPr algn="ctr" defTabSz="3240088" rtl="0" eaLnBrk="0" fontAlgn="base" hangingPunct="0">
        <a:spcBef>
          <a:spcPct val="0"/>
        </a:spcBef>
        <a:spcAft>
          <a:spcPct val="0"/>
        </a:spcAft>
        <a:defRPr sz="15500">
          <a:solidFill>
            <a:schemeClr val="tx2"/>
          </a:solidFill>
          <a:latin typeface="Arial" panose="020B0604020202020204" pitchFamily="34" charset="0"/>
          <a:ea typeface="宋体" panose="02010600030101010101" pitchFamily="2" charset="-122"/>
        </a:defRPr>
      </a:lvl4pPr>
      <a:lvl5pPr algn="ctr" defTabSz="3240088" rtl="0" eaLnBrk="0" fontAlgn="base" hangingPunct="0">
        <a:spcBef>
          <a:spcPct val="0"/>
        </a:spcBef>
        <a:spcAft>
          <a:spcPct val="0"/>
        </a:spcAft>
        <a:defRPr sz="15500">
          <a:solidFill>
            <a:schemeClr val="tx2"/>
          </a:solidFill>
          <a:latin typeface="Arial" panose="020B0604020202020204" pitchFamily="34" charset="0"/>
          <a:ea typeface="宋体" panose="02010600030101010101" pitchFamily="2" charset="-122"/>
        </a:defRPr>
      </a:lvl5pPr>
      <a:lvl6pPr marL="457200" algn="ctr" defTabSz="3240088" rtl="0" fontAlgn="base">
        <a:spcBef>
          <a:spcPct val="0"/>
        </a:spcBef>
        <a:spcAft>
          <a:spcPct val="0"/>
        </a:spcAft>
        <a:defRPr sz="15500">
          <a:solidFill>
            <a:schemeClr val="tx2"/>
          </a:solidFill>
          <a:latin typeface="Arial" panose="020B0604020202020204" pitchFamily="34" charset="0"/>
          <a:ea typeface="宋体" panose="02010600030101010101" pitchFamily="2" charset="-122"/>
        </a:defRPr>
      </a:lvl6pPr>
      <a:lvl7pPr marL="914400" algn="ctr" defTabSz="3240088" rtl="0" fontAlgn="base">
        <a:spcBef>
          <a:spcPct val="0"/>
        </a:spcBef>
        <a:spcAft>
          <a:spcPct val="0"/>
        </a:spcAft>
        <a:defRPr sz="15500">
          <a:solidFill>
            <a:schemeClr val="tx2"/>
          </a:solidFill>
          <a:latin typeface="Arial" panose="020B0604020202020204" pitchFamily="34" charset="0"/>
          <a:ea typeface="宋体" panose="02010600030101010101" pitchFamily="2" charset="-122"/>
        </a:defRPr>
      </a:lvl7pPr>
      <a:lvl8pPr marL="1371600" algn="ctr" defTabSz="3240088" rtl="0" fontAlgn="base">
        <a:spcBef>
          <a:spcPct val="0"/>
        </a:spcBef>
        <a:spcAft>
          <a:spcPct val="0"/>
        </a:spcAft>
        <a:defRPr sz="15500">
          <a:solidFill>
            <a:schemeClr val="tx2"/>
          </a:solidFill>
          <a:latin typeface="Arial" panose="020B0604020202020204" pitchFamily="34" charset="0"/>
          <a:ea typeface="宋体" panose="02010600030101010101" pitchFamily="2" charset="-122"/>
        </a:defRPr>
      </a:lvl8pPr>
      <a:lvl9pPr marL="1828800" algn="ctr" defTabSz="3240088" rtl="0" fontAlgn="base">
        <a:spcBef>
          <a:spcPct val="0"/>
        </a:spcBef>
        <a:spcAft>
          <a:spcPct val="0"/>
        </a:spcAft>
        <a:defRPr sz="15500">
          <a:solidFill>
            <a:schemeClr val="tx2"/>
          </a:solidFill>
          <a:latin typeface="Arial" panose="020B0604020202020204" pitchFamily="34" charset="0"/>
          <a:ea typeface="宋体" panose="02010600030101010101" pitchFamily="2" charset="-122"/>
        </a:defRPr>
      </a:lvl9pPr>
    </p:titleStyle>
    <p:bodyStyle>
      <a:lvl1pPr marL="1214438" indent="-1214438" algn="l" defTabSz="3240088" rtl="0" eaLnBrk="0" fontAlgn="base" hangingPunct="0">
        <a:spcBef>
          <a:spcPts val="350"/>
        </a:spcBef>
        <a:spcAft>
          <a:spcPct val="0"/>
        </a:spcAft>
        <a:buChar char="•"/>
        <a:defRPr sz="11300" kern="1200">
          <a:solidFill>
            <a:schemeClr val="tx1"/>
          </a:solidFill>
          <a:latin typeface="+mn-lt"/>
          <a:ea typeface="+mn-ea"/>
          <a:cs typeface="+mn-cs"/>
        </a:defRPr>
      </a:lvl1pPr>
      <a:lvl2pPr marL="2632075" lvl="1" indent="-1011238" algn="l" defTabSz="3240088" rtl="0" eaLnBrk="0" fontAlgn="base" hangingPunct="0">
        <a:spcBef>
          <a:spcPts val="350"/>
        </a:spcBef>
        <a:spcAft>
          <a:spcPct val="0"/>
        </a:spcAft>
        <a:buChar char="–"/>
        <a:defRPr sz="9900" kern="1200">
          <a:solidFill>
            <a:schemeClr val="tx1"/>
          </a:solidFill>
          <a:latin typeface="+mn-lt"/>
          <a:ea typeface="+mn-ea"/>
          <a:cs typeface="+mn-cs"/>
        </a:defRPr>
      </a:lvl2pPr>
      <a:lvl3pPr marL="4049713" lvl="2" indent="-809625" algn="l" defTabSz="3240088" rtl="0" eaLnBrk="0" fontAlgn="base" hangingPunct="0">
        <a:spcBef>
          <a:spcPts val="350"/>
        </a:spcBef>
        <a:spcAft>
          <a:spcPct val="0"/>
        </a:spcAft>
        <a:buChar char="•"/>
        <a:defRPr sz="8500" kern="1200">
          <a:solidFill>
            <a:schemeClr val="tx1"/>
          </a:solidFill>
          <a:latin typeface="+mn-lt"/>
          <a:ea typeface="+mn-ea"/>
          <a:cs typeface="+mn-cs"/>
        </a:defRPr>
      </a:lvl3pPr>
      <a:lvl4pPr marL="5670550" lvl="3" indent="-811213" algn="l" defTabSz="3240088" rtl="0" eaLnBrk="0" fontAlgn="base" hangingPunct="0">
        <a:spcBef>
          <a:spcPts val="350"/>
        </a:spcBef>
        <a:spcAft>
          <a:spcPct val="0"/>
        </a:spcAft>
        <a:buChar char="–"/>
        <a:defRPr sz="7000" kern="1200">
          <a:solidFill>
            <a:schemeClr val="tx1"/>
          </a:solidFill>
          <a:latin typeface="+mn-lt"/>
          <a:ea typeface="+mn-ea"/>
          <a:cs typeface="+mn-cs"/>
        </a:defRPr>
      </a:lvl4pPr>
      <a:lvl5pPr marL="7289800" lvl="4" indent="-809625" algn="l" defTabSz="3240088" rtl="0" eaLnBrk="0" fontAlgn="base" hangingPunct="0">
        <a:spcBef>
          <a:spcPts val="350"/>
        </a:spcBef>
        <a:spcAft>
          <a:spcPct val="0"/>
        </a:spcAft>
        <a:buChar char="»"/>
        <a:defRPr sz="7000" kern="1200">
          <a:solidFill>
            <a:schemeClr val="tx1"/>
          </a:solidFill>
          <a:latin typeface="+mn-lt"/>
          <a:ea typeface="+mn-ea"/>
          <a:cs typeface="+mn-cs"/>
        </a:defRPr>
      </a:lvl5pPr>
      <a:lvl6pPr marL="8909685" lvl="5" indent="-810260" algn="l" defTabSz="3239770" eaLnBrk="1" fontAlgn="base" latinLnBrk="0" hangingPunct="1">
        <a:lnSpc>
          <a:spcPct val="100000"/>
        </a:lnSpc>
        <a:spcBef>
          <a:spcPts val="350"/>
        </a:spcBef>
        <a:spcAft>
          <a:spcPct val="0"/>
        </a:spcAft>
        <a:buChar char="»"/>
        <a:defRPr sz="7085" b="0" i="0" u="none" kern="1200" baseline="0">
          <a:solidFill>
            <a:schemeClr val="tx1"/>
          </a:solidFill>
          <a:latin typeface="+mn-lt"/>
          <a:ea typeface="+mn-ea"/>
          <a:cs typeface="+mn-cs"/>
        </a:defRPr>
      </a:lvl6pPr>
      <a:lvl7pPr marL="10530205" lvl="6" indent="-810260" algn="l" defTabSz="3239770" eaLnBrk="1" fontAlgn="base" latinLnBrk="0" hangingPunct="1">
        <a:lnSpc>
          <a:spcPct val="100000"/>
        </a:lnSpc>
        <a:spcBef>
          <a:spcPts val="350"/>
        </a:spcBef>
        <a:spcAft>
          <a:spcPct val="0"/>
        </a:spcAft>
        <a:buChar char="»"/>
        <a:defRPr sz="7085" b="0" i="0" u="none" kern="1200" baseline="0">
          <a:solidFill>
            <a:schemeClr val="tx1"/>
          </a:solidFill>
          <a:latin typeface="+mn-lt"/>
          <a:ea typeface="+mn-ea"/>
          <a:cs typeface="+mn-cs"/>
        </a:defRPr>
      </a:lvl7pPr>
      <a:lvl8pPr marL="12150090" lvl="7" indent="-810260" algn="l" defTabSz="3239770" eaLnBrk="1" fontAlgn="base" latinLnBrk="0" hangingPunct="1">
        <a:lnSpc>
          <a:spcPct val="100000"/>
        </a:lnSpc>
        <a:spcBef>
          <a:spcPts val="350"/>
        </a:spcBef>
        <a:spcAft>
          <a:spcPct val="0"/>
        </a:spcAft>
        <a:buChar char="»"/>
        <a:defRPr sz="7085" b="0" i="0" u="none" kern="1200" baseline="0">
          <a:solidFill>
            <a:schemeClr val="tx1"/>
          </a:solidFill>
          <a:latin typeface="+mn-lt"/>
          <a:ea typeface="+mn-ea"/>
          <a:cs typeface="+mn-cs"/>
        </a:defRPr>
      </a:lvl8pPr>
      <a:lvl9pPr marL="13769975" lvl="8" indent="-810260" algn="l" defTabSz="3239770" eaLnBrk="1" fontAlgn="base" latinLnBrk="0" hangingPunct="1">
        <a:lnSpc>
          <a:spcPct val="100000"/>
        </a:lnSpc>
        <a:spcBef>
          <a:spcPts val="350"/>
        </a:spcBef>
        <a:spcAft>
          <a:spcPct val="0"/>
        </a:spcAft>
        <a:buChar char="»"/>
        <a:defRPr sz="7085" b="0" i="0" u="none" kern="1200" baseline="0">
          <a:solidFill>
            <a:schemeClr val="tx1"/>
          </a:solidFill>
          <a:latin typeface="+mn-lt"/>
          <a:ea typeface="+mn-ea"/>
          <a:cs typeface="+mn-cs"/>
        </a:defRPr>
      </a:lvl9pPr>
    </p:bodyStyle>
    <p:otherStyle>
      <a:lvl1pPr marL="0" lvl="0" indent="0" algn="l" defTabSz="3239770" eaLnBrk="1" fontAlgn="base" latinLnBrk="0" hangingPunct="1">
        <a:lnSpc>
          <a:spcPct val="100000"/>
        </a:lnSpc>
        <a:spcBef>
          <a:spcPct val="0"/>
        </a:spcBef>
        <a:spcAft>
          <a:spcPct val="0"/>
        </a:spcAft>
        <a:buNone/>
        <a:defRPr sz="6380" b="0" i="0" u="none" kern="1200" baseline="0">
          <a:solidFill>
            <a:schemeClr val="tx1"/>
          </a:solidFill>
          <a:latin typeface="+mn-lt"/>
          <a:ea typeface="+mn-ea"/>
          <a:cs typeface="+mn-cs"/>
        </a:defRPr>
      </a:lvl1pPr>
      <a:lvl2pPr marL="161988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323977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486029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648017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81000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9719945"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1133983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12959715"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jp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2">
            <a:extLst>
              <a:ext uri="{FF2B5EF4-FFF2-40B4-BE49-F238E27FC236}">
                <a16:creationId xmlns:a16="http://schemas.microsoft.com/office/drawing/2014/main" id="{62BC5D5D-004F-3BAB-7F58-7919E3FDED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399288" cy="431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50">
            <a:extLst>
              <a:ext uri="{FF2B5EF4-FFF2-40B4-BE49-F238E27FC236}">
                <a16:creationId xmlns:a16="http://schemas.microsoft.com/office/drawing/2014/main" id="{2D36370B-8571-A236-2CD3-119AB8245AA8}"/>
              </a:ext>
            </a:extLst>
          </p:cNvPr>
          <p:cNvSpPr>
            <a:spLocks noChangeArrowheads="1"/>
          </p:cNvSpPr>
          <p:nvPr/>
        </p:nvSpPr>
        <p:spPr bwMode="auto">
          <a:xfrm>
            <a:off x="16521113" y="9840913"/>
            <a:ext cx="15244762" cy="32137350"/>
          </a:xfrm>
          <a:prstGeom prst="roundRect">
            <a:avLst>
              <a:gd name="adj" fmla="val 2192"/>
            </a:avLst>
          </a:prstGeom>
          <a:solidFill>
            <a:schemeClr val="bg1"/>
          </a:solidFill>
          <a:ln w="9525">
            <a:solidFill>
              <a:schemeClr val="tx1"/>
            </a:solidFill>
            <a:round/>
            <a:headEnd/>
            <a:tailEnd/>
          </a:ln>
        </p:spPr>
        <p:txBody>
          <a:bodyPr wrap="none" lIns="157515" tIns="78757" rIns="157515" bIns="78757"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8500">
              <a:latin typeface="Calibri" panose="020F0502020204030204" pitchFamily="34" charset="0"/>
            </a:endParaRPr>
          </a:p>
        </p:txBody>
      </p:sp>
      <p:sp>
        <p:nvSpPr>
          <p:cNvPr id="2052" name="AutoShape 4">
            <a:extLst>
              <a:ext uri="{FF2B5EF4-FFF2-40B4-BE49-F238E27FC236}">
                <a16:creationId xmlns:a16="http://schemas.microsoft.com/office/drawing/2014/main" id="{B40228C2-755E-6BE3-555E-797EEF4962D6}"/>
              </a:ext>
            </a:extLst>
          </p:cNvPr>
          <p:cNvSpPr>
            <a:spLocks noChangeArrowheads="1"/>
          </p:cNvSpPr>
          <p:nvPr/>
        </p:nvSpPr>
        <p:spPr bwMode="auto">
          <a:xfrm>
            <a:off x="561975" y="9802813"/>
            <a:ext cx="15246350" cy="32175450"/>
          </a:xfrm>
          <a:prstGeom prst="roundRect">
            <a:avLst>
              <a:gd name="adj" fmla="val 2373"/>
            </a:avLst>
          </a:prstGeom>
          <a:noFill/>
          <a:ln w="9525">
            <a:solidFill>
              <a:schemeClr val="tx1"/>
            </a:solidFill>
            <a:round/>
            <a:headEnd/>
            <a:tailEnd/>
          </a:ln>
        </p:spPr>
        <p:txBody>
          <a:bodyPr wrap="none" lIns="157515" tIns="78757" rIns="157515" bIns="78757"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8500" dirty="0">
              <a:latin typeface="Calibri" panose="020F0502020204030204" pitchFamily="34" charset="0"/>
            </a:endParaRPr>
          </a:p>
        </p:txBody>
      </p:sp>
      <p:sp>
        <p:nvSpPr>
          <p:cNvPr id="2056" name="AutoShape 13">
            <a:extLst>
              <a:ext uri="{FF2B5EF4-FFF2-40B4-BE49-F238E27FC236}">
                <a16:creationId xmlns:a16="http://schemas.microsoft.com/office/drawing/2014/main" id="{E862BB5F-2B86-E1E4-D402-CB9E964B8F29}"/>
              </a:ext>
            </a:extLst>
          </p:cNvPr>
          <p:cNvSpPr>
            <a:spLocks noChangeArrowheads="1"/>
          </p:cNvSpPr>
          <p:nvPr/>
        </p:nvSpPr>
        <p:spPr bwMode="auto">
          <a:xfrm>
            <a:off x="506413" y="3741737"/>
            <a:ext cx="31391225" cy="5788025"/>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p:spPr>
        <p:txBody>
          <a:bodyPr wrap="none" lIns="90004" tIns="45001" rIns="90004" bIns="45001"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8500">
              <a:solidFill>
                <a:schemeClr val="bg1"/>
              </a:solidFill>
              <a:latin typeface="Calibri" panose="020F0502020204030204" pitchFamily="34" charset="0"/>
            </a:endParaRPr>
          </a:p>
        </p:txBody>
      </p:sp>
      <p:sp>
        <p:nvSpPr>
          <p:cNvPr id="2057" name="Text Box 14">
            <a:extLst>
              <a:ext uri="{FF2B5EF4-FFF2-40B4-BE49-F238E27FC236}">
                <a16:creationId xmlns:a16="http://schemas.microsoft.com/office/drawing/2014/main" id="{CCE70759-257B-2370-0E62-83F25661D3F5}"/>
              </a:ext>
            </a:extLst>
          </p:cNvPr>
          <p:cNvSpPr txBox="1">
            <a:spLocks noChangeArrowheads="1"/>
          </p:cNvSpPr>
          <p:nvPr/>
        </p:nvSpPr>
        <p:spPr bwMode="auto">
          <a:xfrm>
            <a:off x="862013" y="4002088"/>
            <a:ext cx="30192662" cy="55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8800" b="1" dirty="0">
                <a:latin typeface="Calibri" panose="020F0502020204030204" pitchFamily="34" charset="0"/>
              </a:rPr>
              <a:t>二维铅卤钙钛矿中</a:t>
            </a:r>
            <a:r>
              <a:rPr lang="en-US" altLang="zh-CN" sz="8800" b="1" dirty="0">
                <a:latin typeface="Calibri" panose="020F0502020204030204" pitchFamily="34" charset="0"/>
              </a:rPr>
              <a:t>ns</a:t>
            </a:r>
            <a:r>
              <a:rPr lang="en-US" altLang="zh-CN" sz="8800" b="1" baseline="30000" dirty="0">
                <a:latin typeface="Calibri" panose="020F0502020204030204" pitchFamily="34" charset="0"/>
              </a:rPr>
              <a:t>2</a:t>
            </a:r>
            <a:r>
              <a:rPr lang="zh-CN" altLang="en-US" sz="8800" b="1" dirty="0">
                <a:latin typeface="Calibri" panose="020F0502020204030204" pitchFamily="34" charset="0"/>
              </a:rPr>
              <a:t>孤对电子的立体化学表述</a:t>
            </a:r>
            <a:br>
              <a:rPr lang="en-US" altLang="zh-CN" sz="8800" b="1" dirty="0">
                <a:latin typeface="Calibri" panose="020F0502020204030204" pitchFamily="34" charset="0"/>
              </a:rPr>
            </a:br>
            <a:r>
              <a:rPr lang="zh-CN" altLang="en-US" sz="8800" b="1" dirty="0">
                <a:latin typeface="Calibri" panose="020F0502020204030204" pitchFamily="34" charset="0"/>
              </a:rPr>
              <a:t>对光物理性质的调控</a:t>
            </a:r>
            <a:endParaRPr lang="en-US" altLang="zh-CN" sz="12400" b="1" dirty="0">
              <a:latin typeface="Calibri" panose="020F0502020204030204" pitchFamily="34" charset="0"/>
            </a:endParaRPr>
          </a:p>
          <a:p>
            <a:pPr algn="ctr" eaLnBrk="1" hangingPunct="1"/>
            <a:r>
              <a:rPr lang="zh-CN" altLang="en-US" sz="5400" b="1" dirty="0">
                <a:latin typeface="Calibri" panose="020F0502020204030204" pitchFamily="34" charset="0"/>
              </a:rPr>
              <a:t>谷家桢</a:t>
            </a:r>
            <a:r>
              <a:rPr lang="en-US" altLang="zh-CN" sz="5400" b="1" baseline="30000" dirty="0">
                <a:latin typeface="Calibri" panose="020F0502020204030204" pitchFamily="34" charset="0"/>
              </a:rPr>
              <a:t>1</a:t>
            </a:r>
            <a:r>
              <a:rPr lang="zh-CN" altLang="en-US" sz="5400" b="1" dirty="0">
                <a:latin typeface="Calibri" panose="020F0502020204030204" pitchFamily="34" charset="0"/>
              </a:rPr>
              <a:t>，陶豫</a:t>
            </a:r>
            <a:r>
              <a:rPr lang="en-US" altLang="zh-CN" sz="5400" b="1" baseline="30000" dirty="0">
                <a:latin typeface="Calibri" panose="020F0502020204030204" pitchFamily="34" charset="0"/>
              </a:rPr>
              <a:t>1</a:t>
            </a:r>
            <a:r>
              <a:rPr lang="zh-CN" altLang="en-US" sz="5400" b="1" dirty="0">
                <a:latin typeface="Calibri" panose="020F0502020204030204" pitchFamily="34" charset="0"/>
              </a:rPr>
              <a:t>，付同欢</a:t>
            </a:r>
            <a:r>
              <a:rPr lang="en-US" altLang="zh-CN" sz="5400" b="1" baseline="30000" dirty="0">
                <a:latin typeface="Calibri" panose="020F0502020204030204" pitchFamily="34" charset="0"/>
              </a:rPr>
              <a:t>2</a:t>
            </a:r>
            <a:r>
              <a:rPr lang="zh-CN" altLang="en-US" sz="5400" b="1" dirty="0">
                <a:latin typeface="Calibri" panose="020F0502020204030204" pitchFamily="34" charset="0"/>
              </a:rPr>
              <a:t>，郭嵩蒿</a:t>
            </a:r>
            <a:r>
              <a:rPr lang="en-US" altLang="zh-CN" sz="5400" b="1" baseline="30000" dirty="0">
                <a:latin typeface="Calibri" panose="020F0502020204030204" pitchFamily="34" charset="0"/>
              </a:rPr>
              <a:t>2</a:t>
            </a:r>
            <a:r>
              <a:rPr lang="zh-CN" altLang="en-US" sz="5400" b="1" dirty="0">
                <a:latin typeface="Calibri" panose="020F0502020204030204" pitchFamily="34" charset="0"/>
              </a:rPr>
              <a:t>，姜晓帆</a:t>
            </a:r>
            <a:r>
              <a:rPr lang="en-US" altLang="zh-CN" sz="5400" b="1" baseline="30000" dirty="0">
                <a:latin typeface="Calibri" panose="020F0502020204030204" pitchFamily="34" charset="0"/>
              </a:rPr>
              <a:t>1</a:t>
            </a:r>
            <a:r>
              <a:rPr lang="zh-CN" altLang="en-US" sz="5400" b="1" dirty="0">
                <a:latin typeface="Calibri" panose="020F0502020204030204" pitchFamily="34" charset="0"/>
              </a:rPr>
              <a:t>，关妍</a:t>
            </a:r>
            <a:r>
              <a:rPr lang="en-US" altLang="zh-CN" sz="5400" b="1" baseline="30000" dirty="0">
                <a:latin typeface="Calibri" panose="020F0502020204030204" pitchFamily="34" charset="0"/>
              </a:rPr>
              <a:t>1</a:t>
            </a:r>
            <a:r>
              <a:rPr lang="zh-CN" altLang="en-US" sz="5400" b="1" dirty="0">
                <a:latin typeface="Calibri" panose="020F0502020204030204" pitchFamily="34" charset="0"/>
              </a:rPr>
              <a:t>，李晓彤</a:t>
            </a:r>
            <a:r>
              <a:rPr lang="en-US" altLang="zh-CN" sz="5400" b="1" baseline="30000" dirty="0">
                <a:latin typeface="Calibri" panose="020F0502020204030204" pitchFamily="34" charset="0"/>
              </a:rPr>
              <a:t>3</a:t>
            </a:r>
            <a:r>
              <a:rPr lang="zh-CN" altLang="en-US" sz="5400" b="1" dirty="0">
                <a:latin typeface="Calibri" panose="020F0502020204030204" pitchFamily="34" charset="0"/>
              </a:rPr>
              <a:t>，</a:t>
            </a:r>
            <a:endParaRPr lang="en-US" altLang="zh-CN" sz="5400" b="1" dirty="0">
              <a:latin typeface="Calibri" panose="020F0502020204030204" pitchFamily="34" charset="0"/>
            </a:endParaRPr>
          </a:p>
          <a:p>
            <a:pPr algn="ctr" eaLnBrk="1" hangingPunct="1"/>
            <a:r>
              <a:rPr lang="zh-CN" altLang="en-US" sz="5400" b="1" dirty="0">
                <a:latin typeface="Calibri" panose="020F0502020204030204" pitchFamily="34" charset="0"/>
              </a:rPr>
              <a:t>李晨</a:t>
            </a:r>
            <a:r>
              <a:rPr lang="en-US" altLang="zh-CN" sz="5400" b="1" baseline="30000" dirty="0">
                <a:latin typeface="Calibri" panose="020F0502020204030204" pitchFamily="34" charset="0"/>
              </a:rPr>
              <a:t>1</a:t>
            </a:r>
            <a:r>
              <a:rPr lang="zh-CN" altLang="en-US" sz="5400" b="1" dirty="0">
                <a:latin typeface="Calibri" panose="020F0502020204030204" pitchFamily="34" charset="0"/>
              </a:rPr>
              <a:t>，吕旭杰</a:t>
            </a:r>
            <a:r>
              <a:rPr lang="en-US" altLang="zh-CN" sz="5400" b="1" baseline="30000" dirty="0">
                <a:latin typeface="Calibri" panose="020F0502020204030204" pitchFamily="34" charset="0"/>
              </a:rPr>
              <a:t>2</a:t>
            </a:r>
            <a:r>
              <a:rPr lang="zh-CN" altLang="en-US" sz="5400" b="1" dirty="0">
                <a:latin typeface="Calibri" panose="020F0502020204030204" pitchFamily="34" charset="0"/>
              </a:rPr>
              <a:t>，傅永平</a:t>
            </a:r>
            <a:r>
              <a:rPr lang="en-US" altLang="zh-CN" sz="5400" b="1" baseline="30000" dirty="0">
                <a:latin typeface="Calibri" panose="020F0502020204030204" pitchFamily="34" charset="0"/>
              </a:rPr>
              <a:t>1,*</a:t>
            </a:r>
          </a:p>
          <a:p>
            <a:pPr algn="ctr" eaLnBrk="1" hangingPunct="1"/>
            <a:r>
              <a:rPr lang="en-US" altLang="zh-CN" sz="3200" b="1" i="1" dirty="0">
                <a:latin typeface="Calibri" panose="020F0502020204030204" pitchFamily="34" charset="0"/>
              </a:rPr>
              <a:t>1</a:t>
            </a:r>
            <a:r>
              <a:rPr lang="zh-CN" altLang="en-US" sz="3200" b="1" i="1" dirty="0">
                <a:latin typeface="Calibri" panose="020F0502020204030204" pitchFamily="34" charset="0"/>
              </a:rPr>
              <a:t>北京分子科学国家研究中心，无机与稀土化学研究部，北京大学化学与分子工程学院，北京，</a:t>
            </a:r>
            <a:r>
              <a:rPr lang="en-US" altLang="zh-CN" sz="3200" b="1" i="1" dirty="0">
                <a:latin typeface="Calibri" panose="020F0502020204030204" pitchFamily="34" charset="0"/>
              </a:rPr>
              <a:t>100871</a:t>
            </a:r>
          </a:p>
          <a:p>
            <a:pPr algn="ctr" eaLnBrk="1" hangingPunct="1"/>
            <a:r>
              <a:rPr lang="en-US" altLang="zh-CN" sz="3200" b="1" i="1" dirty="0">
                <a:latin typeface="Calibri" panose="020F0502020204030204" pitchFamily="34" charset="0"/>
              </a:rPr>
              <a:t>2</a:t>
            </a:r>
            <a:r>
              <a:rPr lang="zh-CN" altLang="en-US" sz="3200" b="1" i="1" dirty="0">
                <a:latin typeface="Calibri" panose="020F0502020204030204" pitchFamily="34" charset="0"/>
              </a:rPr>
              <a:t>北京高压科学研究中心，上海，</a:t>
            </a:r>
            <a:r>
              <a:rPr lang="en-US" altLang="zh-CN" sz="3200" b="1" i="1" dirty="0">
                <a:latin typeface="Calibri" panose="020F0502020204030204" pitchFamily="34" charset="0"/>
              </a:rPr>
              <a:t>201203		3</a:t>
            </a:r>
            <a:r>
              <a:rPr lang="zh-CN" altLang="en-US" sz="3200" b="1" i="1" dirty="0">
                <a:latin typeface="Calibri" panose="020F0502020204030204" pitchFamily="34" charset="0"/>
              </a:rPr>
              <a:t>加利福尼亚理工学院，化学与化工部，</a:t>
            </a:r>
            <a:r>
              <a:rPr lang="en-US" altLang="zh-CN" sz="3200" b="1" i="1" dirty="0">
                <a:latin typeface="Calibri" panose="020F0502020204030204" pitchFamily="34" charset="0"/>
              </a:rPr>
              <a:t>Pasadena</a:t>
            </a:r>
            <a:r>
              <a:rPr lang="zh-CN" altLang="en-US" sz="3200" b="1" i="1" dirty="0">
                <a:latin typeface="Calibri" panose="020F0502020204030204" pitchFamily="34" charset="0"/>
              </a:rPr>
              <a:t>，美国，</a:t>
            </a:r>
            <a:r>
              <a:rPr lang="en-US" altLang="zh-CN" sz="3200" b="1" i="1" dirty="0">
                <a:latin typeface="Calibri" panose="020F0502020204030204" pitchFamily="34" charset="0"/>
              </a:rPr>
              <a:t>91125</a:t>
            </a:r>
          </a:p>
        </p:txBody>
      </p:sp>
      <p:pic>
        <p:nvPicPr>
          <p:cNvPr id="3" name="图片 2">
            <a:extLst>
              <a:ext uri="{FF2B5EF4-FFF2-40B4-BE49-F238E27FC236}">
                <a16:creationId xmlns:a16="http://schemas.microsoft.com/office/drawing/2014/main" id="{4BD71C1B-AE9C-6A76-4284-492641FD6F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352875" y="6165850"/>
            <a:ext cx="2374106" cy="1022692"/>
          </a:xfrm>
          <a:prstGeom prst="rect">
            <a:avLst/>
          </a:prstGeom>
        </p:spPr>
      </p:pic>
      <p:pic>
        <p:nvPicPr>
          <p:cNvPr id="5" name="图片 4">
            <a:extLst>
              <a:ext uri="{FF2B5EF4-FFF2-40B4-BE49-F238E27FC236}">
                <a16:creationId xmlns:a16="http://schemas.microsoft.com/office/drawing/2014/main" id="{D245E635-CC57-DD95-3E89-AD5CA4CE9A8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01009" y="5857471"/>
            <a:ext cx="1707198" cy="1707198"/>
          </a:xfrm>
          <a:prstGeom prst="rect">
            <a:avLst/>
          </a:prstGeom>
        </p:spPr>
      </p:pic>
      <p:pic>
        <p:nvPicPr>
          <p:cNvPr id="14338" name="Picture 2">
            <a:extLst>
              <a:ext uri="{FF2B5EF4-FFF2-40B4-BE49-F238E27FC236}">
                <a16:creationId xmlns:a16="http://schemas.microsoft.com/office/drawing/2014/main" id="{142D4077-C2B0-0310-9CAD-C52B5ADA8A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2" t="1293" r="76683"/>
          <a:stretch/>
        </p:blipFill>
        <p:spPr bwMode="auto">
          <a:xfrm>
            <a:off x="27917033" y="7651351"/>
            <a:ext cx="1266228" cy="146638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718188F-0404-EF23-D495-1904EEFBB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10075" y="8062021"/>
            <a:ext cx="1800200" cy="44004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7BB90B67-58DC-7CC5-14D5-8957C2A917FF}"/>
              </a:ext>
            </a:extLst>
          </p:cNvPr>
          <p:cNvGrpSpPr/>
          <p:nvPr/>
        </p:nvGrpSpPr>
        <p:grpSpPr>
          <a:xfrm>
            <a:off x="934022" y="10150253"/>
            <a:ext cx="14545542" cy="1065894"/>
            <a:chOff x="862163" y="10021429"/>
            <a:chExt cx="14545542" cy="1065894"/>
          </a:xfrm>
        </p:grpSpPr>
        <p:sp>
          <p:nvSpPr>
            <p:cNvPr id="2067" name="Text Box 42">
              <a:extLst>
                <a:ext uri="{FF2B5EF4-FFF2-40B4-BE49-F238E27FC236}">
                  <a16:creationId xmlns:a16="http://schemas.microsoft.com/office/drawing/2014/main" id="{51BDE633-86A8-954A-673F-6DBA9A1FB6AF}"/>
                </a:ext>
              </a:extLst>
            </p:cNvPr>
            <p:cNvSpPr txBox="1">
              <a:spLocks noChangeArrowheads="1"/>
            </p:cNvSpPr>
            <p:nvPr/>
          </p:nvSpPr>
          <p:spPr bwMode="auto">
            <a:xfrm>
              <a:off x="862163" y="10021429"/>
              <a:ext cx="14545542" cy="1014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60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背景介绍 </a:t>
              </a:r>
              <a:r>
                <a:rPr lang="en-US" altLang="zh-CN" sz="60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Introduction</a:t>
              </a:r>
            </a:p>
          </p:txBody>
        </p:sp>
        <p:cxnSp>
          <p:nvCxnSpPr>
            <p:cNvPr id="15" name="直接连接符 14">
              <a:extLst>
                <a:ext uri="{FF2B5EF4-FFF2-40B4-BE49-F238E27FC236}">
                  <a16:creationId xmlns:a16="http://schemas.microsoft.com/office/drawing/2014/main" id="{ABF31ADF-4657-675F-2A79-286AA5266BE9}"/>
                </a:ext>
              </a:extLst>
            </p:cNvPr>
            <p:cNvCxnSpPr>
              <a:cxnSpLocks/>
            </p:cNvCxnSpPr>
            <p:nvPr/>
          </p:nvCxnSpPr>
          <p:spPr>
            <a:xfrm>
              <a:off x="1005956" y="11087323"/>
              <a:ext cx="14113568"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F7652BDF-8F3C-4E60-DEF1-35E176FDD8EF}"/>
              </a:ext>
            </a:extLst>
          </p:cNvPr>
          <p:cNvGrpSpPr/>
          <p:nvPr/>
        </p:nvGrpSpPr>
        <p:grpSpPr>
          <a:xfrm>
            <a:off x="820129" y="17130047"/>
            <a:ext cx="14545542" cy="1085102"/>
            <a:chOff x="946301" y="9997123"/>
            <a:chExt cx="14545542" cy="1085102"/>
          </a:xfrm>
        </p:grpSpPr>
        <p:sp>
          <p:nvSpPr>
            <p:cNvPr id="23" name="Text Box 42">
              <a:extLst>
                <a:ext uri="{FF2B5EF4-FFF2-40B4-BE49-F238E27FC236}">
                  <a16:creationId xmlns:a16="http://schemas.microsoft.com/office/drawing/2014/main" id="{8EB30948-ED3E-FC58-99DF-AACD0EFC36B1}"/>
                </a:ext>
              </a:extLst>
            </p:cNvPr>
            <p:cNvSpPr txBox="1">
              <a:spLocks noChangeArrowheads="1"/>
            </p:cNvSpPr>
            <p:nvPr/>
          </p:nvSpPr>
          <p:spPr bwMode="auto">
            <a:xfrm>
              <a:off x="946301" y="9997123"/>
              <a:ext cx="14545542" cy="1014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60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结果与讨论 </a:t>
              </a:r>
              <a:r>
                <a:rPr lang="en-US" altLang="zh-CN" sz="60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Results &amp; Discussion</a:t>
              </a:r>
            </a:p>
          </p:txBody>
        </p:sp>
        <p:cxnSp>
          <p:nvCxnSpPr>
            <p:cNvPr id="24" name="直接连接符 23">
              <a:extLst>
                <a:ext uri="{FF2B5EF4-FFF2-40B4-BE49-F238E27FC236}">
                  <a16:creationId xmlns:a16="http://schemas.microsoft.com/office/drawing/2014/main" id="{501F650A-810E-0DF1-2BAC-35C245040BCA}"/>
                </a:ext>
              </a:extLst>
            </p:cNvPr>
            <p:cNvCxnSpPr>
              <a:cxnSpLocks/>
            </p:cNvCxnSpPr>
            <p:nvPr/>
          </p:nvCxnSpPr>
          <p:spPr>
            <a:xfrm>
              <a:off x="1090094" y="11082225"/>
              <a:ext cx="14185576"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2EC0500E-4114-C8CB-FE55-BD3B80E53B2D}"/>
              </a:ext>
            </a:extLst>
          </p:cNvPr>
          <p:cNvGrpSpPr/>
          <p:nvPr/>
        </p:nvGrpSpPr>
        <p:grpSpPr>
          <a:xfrm>
            <a:off x="16847716" y="34704981"/>
            <a:ext cx="14545542" cy="945218"/>
            <a:chOff x="912378" y="9997123"/>
            <a:chExt cx="14545542" cy="945218"/>
          </a:xfrm>
        </p:grpSpPr>
        <p:sp>
          <p:nvSpPr>
            <p:cNvPr id="36" name="Text Box 42">
              <a:extLst>
                <a:ext uri="{FF2B5EF4-FFF2-40B4-BE49-F238E27FC236}">
                  <a16:creationId xmlns:a16="http://schemas.microsoft.com/office/drawing/2014/main" id="{7974144F-7707-206F-7E1E-F49D3B5B3139}"/>
                </a:ext>
              </a:extLst>
            </p:cNvPr>
            <p:cNvSpPr txBox="1">
              <a:spLocks noChangeArrowheads="1"/>
            </p:cNvSpPr>
            <p:nvPr/>
          </p:nvSpPr>
          <p:spPr bwMode="auto">
            <a:xfrm>
              <a:off x="912378" y="9997123"/>
              <a:ext cx="14545542" cy="9218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结论 </a:t>
              </a:r>
              <a:r>
                <a:rPr lang="en-US" altLang="zh-CN"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Conclusions</a:t>
              </a:r>
            </a:p>
          </p:txBody>
        </p:sp>
        <p:cxnSp>
          <p:nvCxnSpPr>
            <p:cNvPr id="37" name="直接连接符 36">
              <a:extLst>
                <a:ext uri="{FF2B5EF4-FFF2-40B4-BE49-F238E27FC236}">
                  <a16:creationId xmlns:a16="http://schemas.microsoft.com/office/drawing/2014/main" id="{23B5D312-1C98-85EC-14F2-D62D95E4090A}"/>
                </a:ext>
              </a:extLst>
            </p:cNvPr>
            <p:cNvCxnSpPr>
              <a:cxnSpLocks/>
            </p:cNvCxnSpPr>
            <p:nvPr/>
          </p:nvCxnSpPr>
          <p:spPr>
            <a:xfrm>
              <a:off x="1090094" y="10942341"/>
              <a:ext cx="14185576"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363" name="组合 14362">
            <a:extLst>
              <a:ext uri="{FF2B5EF4-FFF2-40B4-BE49-F238E27FC236}">
                <a16:creationId xmlns:a16="http://schemas.microsoft.com/office/drawing/2014/main" id="{B565BC9A-55E7-6748-628E-B77F20C2371E}"/>
              </a:ext>
            </a:extLst>
          </p:cNvPr>
          <p:cNvGrpSpPr/>
          <p:nvPr/>
        </p:nvGrpSpPr>
        <p:grpSpPr>
          <a:xfrm>
            <a:off x="16847716" y="39673533"/>
            <a:ext cx="14617623" cy="2448271"/>
            <a:chOff x="16847716" y="39673533"/>
            <a:chExt cx="14617623" cy="2448271"/>
          </a:xfrm>
        </p:grpSpPr>
        <p:sp>
          <p:nvSpPr>
            <p:cNvPr id="2064" name="Text Box 38">
              <a:extLst>
                <a:ext uri="{FF2B5EF4-FFF2-40B4-BE49-F238E27FC236}">
                  <a16:creationId xmlns:a16="http://schemas.microsoft.com/office/drawing/2014/main" id="{B6EF1635-D52D-3464-A1B9-A86F31A83B0C}"/>
                </a:ext>
              </a:extLst>
            </p:cNvPr>
            <p:cNvSpPr txBox="1">
              <a:spLocks noChangeArrowheads="1"/>
            </p:cNvSpPr>
            <p:nvPr/>
          </p:nvSpPr>
          <p:spPr bwMode="auto">
            <a:xfrm>
              <a:off x="17063740" y="40648373"/>
              <a:ext cx="9782892" cy="111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000000"/>
                  </a:solidFill>
                  <a:miter lim="800000"/>
                  <a:headEnd/>
                  <a:tailEnd/>
                </a14:hiddenLine>
              </a:ext>
            </a:extLst>
          </p:spPr>
          <p:txBody>
            <a:bodyPr wrap="square" lIns="60210" tIns="30104" rIns="60210" bIns="30104">
              <a:spAutoFit/>
            </a:bodyPr>
            <a:lstStyle>
              <a:lvl1pPr marL="334963" indent="-334963"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95000"/>
                </a:lnSpc>
                <a:buFontTx/>
                <a:buAutoNum type="arabicPeriod"/>
              </a:pPr>
              <a:r>
                <a:rPr lang="en-US" altLang="zh-CN" sz="2400" i="0" dirty="0">
                  <a:solidFill>
                    <a:srgbClr val="1C1D1E"/>
                  </a:solidFill>
                  <a:effectLst/>
                  <a:latin typeface="Times New Roman" panose="02020603050405020304" pitchFamily="18" charset="0"/>
                  <a:cs typeface="Times New Roman" panose="02020603050405020304" pitchFamily="18" charset="0"/>
                </a:rPr>
                <a:t>Gu, </a:t>
              </a:r>
              <a:r>
                <a:rPr lang="en-US" altLang="zh-CN" sz="2400" i="0" dirty="0" err="1">
                  <a:solidFill>
                    <a:srgbClr val="1C1D1E"/>
                  </a:solidFill>
                  <a:effectLst/>
                  <a:latin typeface="Times New Roman" panose="02020603050405020304" pitchFamily="18" charset="0"/>
                  <a:cs typeface="Times New Roman" panose="02020603050405020304" pitchFamily="18" charset="0"/>
                </a:rPr>
                <a:t>Jiazhen</a:t>
              </a:r>
              <a:r>
                <a:rPr lang="en-US" altLang="zh-CN" sz="2400" i="0" dirty="0">
                  <a:solidFill>
                    <a:srgbClr val="1C1D1E"/>
                  </a:solidFill>
                  <a:effectLst/>
                  <a:latin typeface="Times New Roman" panose="02020603050405020304" pitchFamily="18" charset="0"/>
                  <a:cs typeface="Times New Roman" panose="02020603050405020304" pitchFamily="18" charset="0"/>
                </a:rPr>
                <a:t>, Tao, Yu, Fu, </a:t>
              </a:r>
              <a:r>
                <a:rPr lang="en-US" altLang="zh-CN" sz="2400" i="0" dirty="0" err="1">
                  <a:solidFill>
                    <a:srgbClr val="1C1D1E"/>
                  </a:solidFill>
                  <a:effectLst/>
                  <a:latin typeface="Times New Roman" panose="02020603050405020304" pitchFamily="18" charset="0"/>
                  <a:cs typeface="Times New Roman" panose="02020603050405020304" pitchFamily="18" charset="0"/>
                </a:rPr>
                <a:t>Tonghuan</a:t>
              </a:r>
              <a:r>
                <a:rPr lang="en-US" altLang="zh-CN" sz="2400" i="0" dirty="0">
                  <a:solidFill>
                    <a:srgbClr val="1C1D1E"/>
                  </a:solidFill>
                  <a:effectLst/>
                  <a:latin typeface="Times New Roman" panose="02020603050405020304" pitchFamily="18" charset="0"/>
                  <a:cs typeface="Times New Roman" panose="02020603050405020304" pitchFamily="18" charset="0"/>
                </a:rPr>
                <a:t>, Guo, </a:t>
              </a:r>
              <a:r>
                <a:rPr lang="en-US" altLang="zh-CN" sz="2400" i="0" dirty="0" err="1">
                  <a:solidFill>
                    <a:srgbClr val="1C1D1E"/>
                  </a:solidFill>
                  <a:effectLst/>
                  <a:latin typeface="Times New Roman" panose="02020603050405020304" pitchFamily="18" charset="0"/>
                  <a:cs typeface="Times New Roman" panose="02020603050405020304" pitchFamily="18" charset="0"/>
                </a:rPr>
                <a:t>Songhao</a:t>
              </a:r>
              <a:r>
                <a:rPr lang="en-US" altLang="zh-CN" sz="2400" i="0" dirty="0">
                  <a:solidFill>
                    <a:srgbClr val="1C1D1E"/>
                  </a:solidFill>
                  <a:effectLst/>
                  <a:latin typeface="Times New Roman" panose="02020603050405020304" pitchFamily="18" charset="0"/>
                  <a:cs typeface="Times New Roman" panose="02020603050405020304" pitchFamily="18" charset="0"/>
                </a:rPr>
                <a:t>, Jiang, </a:t>
              </a:r>
              <a:r>
                <a:rPr lang="en-US" altLang="zh-CN" sz="2400" i="0" dirty="0" err="1">
                  <a:solidFill>
                    <a:srgbClr val="1C1D1E"/>
                  </a:solidFill>
                  <a:effectLst/>
                  <a:latin typeface="Times New Roman" panose="02020603050405020304" pitchFamily="18" charset="0"/>
                  <a:cs typeface="Times New Roman" panose="02020603050405020304" pitchFamily="18" charset="0"/>
                </a:rPr>
                <a:t>Xiaofan</a:t>
              </a:r>
              <a:r>
                <a:rPr lang="en-US" altLang="zh-CN" sz="2400" i="0" dirty="0">
                  <a:solidFill>
                    <a:srgbClr val="1C1D1E"/>
                  </a:solidFill>
                  <a:effectLst/>
                  <a:latin typeface="Times New Roman" panose="02020603050405020304" pitchFamily="18" charset="0"/>
                  <a:cs typeface="Times New Roman" panose="02020603050405020304" pitchFamily="18" charset="0"/>
                </a:rPr>
                <a:t>, Guan, Yan, Li, </a:t>
              </a:r>
              <a:r>
                <a:rPr lang="en-US" altLang="zh-CN" sz="2400" i="0" dirty="0" err="1">
                  <a:solidFill>
                    <a:srgbClr val="1C1D1E"/>
                  </a:solidFill>
                  <a:effectLst/>
                  <a:latin typeface="Times New Roman" panose="02020603050405020304" pitchFamily="18" charset="0"/>
                  <a:cs typeface="Times New Roman" panose="02020603050405020304" pitchFamily="18" charset="0"/>
                </a:rPr>
                <a:t>Xiaotong</a:t>
              </a:r>
              <a:r>
                <a:rPr lang="en-US" altLang="zh-CN" sz="2400" i="0" dirty="0">
                  <a:solidFill>
                    <a:srgbClr val="1C1D1E"/>
                  </a:solidFill>
                  <a:effectLst/>
                  <a:latin typeface="Times New Roman" panose="02020603050405020304" pitchFamily="18" charset="0"/>
                  <a:cs typeface="Times New Roman" panose="02020603050405020304" pitchFamily="18" charset="0"/>
                </a:rPr>
                <a:t>, Li, Chen, </a:t>
              </a:r>
              <a:r>
                <a:rPr lang="en-US" altLang="zh-CN" sz="2400" i="0" dirty="0" err="1">
                  <a:solidFill>
                    <a:srgbClr val="1C1D1E"/>
                  </a:solidFill>
                  <a:effectLst/>
                  <a:latin typeface="Times New Roman" panose="02020603050405020304" pitchFamily="18" charset="0"/>
                  <a:cs typeface="Times New Roman" panose="02020603050405020304" pitchFamily="18" charset="0"/>
                </a:rPr>
                <a:t>Lü</a:t>
              </a:r>
              <a:r>
                <a:rPr lang="en-US" altLang="zh-CN" sz="2400" i="0" dirty="0">
                  <a:solidFill>
                    <a:srgbClr val="1C1D1E"/>
                  </a:solidFill>
                  <a:effectLst/>
                  <a:latin typeface="Times New Roman" panose="02020603050405020304" pitchFamily="18" charset="0"/>
                  <a:cs typeface="Times New Roman" panose="02020603050405020304" pitchFamily="18" charset="0"/>
                </a:rPr>
                <a:t>, </a:t>
              </a:r>
              <a:r>
                <a:rPr lang="en-US" altLang="zh-CN" sz="2400" i="0" dirty="0" err="1">
                  <a:solidFill>
                    <a:srgbClr val="1C1D1E"/>
                  </a:solidFill>
                  <a:effectLst/>
                  <a:latin typeface="Times New Roman" panose="02020603050405020304" pitchFamily="18" charset="0"/>
                  <a:cs typeface="Times New Roman" panose="02020603050405020304" pitchFamily="18" charset="0"/>
                </a:rPr>
                <a:t>Xujie</a:t>
              </a:r>
              <a:r>
                <a:rPr lang="en-US" altLang="zh-CN" sz="2400" i="0" dirty="0">
                  <a:solidFill>
                    <a:srgbClr val="1C1D1E"/>
                  </a:solidFill>
                  <a:effectLst/>
                  <a:latin typeface="Times New Roman" panose="02020603050405020304" pitchFamily="18" charset="0"/>
                  <a:cs typeface="Times New Roman" panose="02020603050405020304" pitchFamily="18" charset="0"/>
                </a:rPr>
                <a:t>, Fu, Yongping, </a:t>
              </a:r>
              <a:r>
                <a:rPr lang="en-US" altLang="zh-CN" sz="2400" i="1" dirty="0" err="1">
                  <a:solidFill>
                    <a:srgbClr val="1C1D1E"/>
                  </a:solidFill>
                  <a:effectLst/>
                  <a:latin typeface="Times New Roman" panose="02020603050405020304" pitchFamily="18" charset="0"/>
                  <a:cs typeface="Times New Roman" panose="02020603050405020304" pitchFamily="18" charset="0"/>
                </a:rPr>
                <a:t>Angew</a:t>
              </a:r>
              <a:r>
                <a:rPr lang="en-US" altLang="zh-CN" sz="2400" i="1" dirty="0">
                  <a:solidFill>
                    <a:srgbClr val="1C1D1E"/>
                  </a:solidFill>
                  <a:effectLst/>
                  <a:latin typeface="Times New Roman" panose="02020603050405020304" pitchFamily="18" charset="0"/>
                  <a:cs typeface="Times New Roman" panose="02020603050405020304" pitchFamily="18" charset="0"/>
                </a:rPr>
                <a:t>. Chem. Int. Ed.</a:t>
              </a:r>
              <a:r>
                <a:rPr lang="en-US" altLang="zh-CN" sz="2400" i="0" dirty="0">
                  <a:solidFill>
                    <a:srgbClr val="1C1D1E"/>
                  </a:solidFill>
                  <a:effectLst/>
                  <a:latin typeface="Times New Roman" panose="02020603050405020304" pitchFamily="18" charset="0"/>
                  <a:cs typeface="Times New Roman" panose="02020603050405020304" pitchFamily="18" charset="0"/>
                </a:rPr>
                <a:t> </a:t>
              </a:r>
              <a:r>
                <a:rPr lang="en-US" altLang="zh-CN" sz="2400" b="1" i="0" dirty="0">
                  <a:solidFill>
                    <a:srgbClr val="1C1D1E"/>
                  </a:solidFill>
                  <a:effectLst/>
                  <a:latin typeface="Times New Roman" panose="02020603050405020304" pitchFamily="18" charset="0"/>
                  <a:cs typeface="Times New Roman" panose="02020603050405020304" pitchFamily="18" charset="0"/>
                </a:rPr>
                <a:t>2023</a:t>
              </a:r>
              <a:r>
                <a:rPr lang="en-US" altLang="zh-CN" sz="2400" i="0" dirty="0">
                  <a:solidFill>
                    <a:srgbClr val="1C1D1E"/>
                  </a:solidFill>
                  <a:effectLst/>
                  <a:latin typeface="Times New Roman" panose="02020603050405020304" pitchFamily="18" charset="0"/>
                  <a:cs typeface="Times New Roman" panose="02020603050405020304" pitchFamily="18" charset="0"/>
                </a:rPr>
                <a:t>, e202304515.</a:t>
              </a:r>
              <a:endParaRPr lang="en-US" altLang="zh-CN" sz="2400" b="1" dirty="0">
                <a:latin typeface="Times New Roman" panose="02020603050405020304" pitchFamily="18" charset="0"/>
              </a:endParaRPr>
            </a:p>
          </p:txBody>
        </p:sp>
        <p:grpSp>
          <p:nvGrpSpPr>
            <p:cNvPr id="38" name="组合 37">
              <a:extLst>
                <a:ext uri="{FF2B5EF4-FFF2-40B4-BE49-F238E27FC236}">
                  <a16:creationId xmlns:a16="http://schemas.microsoft.com/office/drawing/2014/main" id="{A0CFD295-D50B-C895-90E3-36EE335E7F7C}"/>
                </a:ext>
              </a:extLst>
            </p:cNvPr>
            <p:cNvGrpSpPr/>
            <p:nvPr/>
          </p:nvGrpSpPr>
          <p:grpSpPr>
            <a:xfrm>
              <a:off x="16847716" y="39673533"/>
              <a:ext cx="14545542" cy="767989"/>
              <a:chOff x="912378" y="10333536"/>
              <a:chExt cx="14545542" cy="767989"/>
            </a:xfrm>
          </p:grpSpPr>
          <p:sp>
            <p:nvSpPr>
              <p:cNvPr id="39" name="Text Box 42">
                <a:extLst>
                  <a:ext uri="{FF2B5EF4-FFF2-40B4-BE49-F238E27FC236}">
                    <a16:creationId xmlns:a16="http://schemas.microsoft.com/office/drawing/2014/main" id="{71F8B206-BDFC-E878-2C8C-D8B030555D5D}"/>
                  </a:ext>
                </a:extLst>
              </p:cNvPr>
              <p:cNvSpPr txBox="1">
                <a:spLocks noChangeArrowheads="1"/>
              </p:cNvSpPr>
              <p:nvPr/>
            </p:nvSpPr>
            <p:spPr bwMode="auto">
              <a:xfrm>
                <a:off x="912378" y="10333536"/>
                <a:ext cx="14545542" cy="7679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 参考文献 </a:t>
                </a:r>
                <a:r>
                  <a:rPr lang="en-US" altLang="zh-CN" sz="4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Reference</a:t>
                </a:r>
              </a:p>
            </p:txBody>
          </p:sp>
          <p:cxnSp>
            <p:nvCxnSpPr>
              <p:cNvPr id="40" name="直接连接符 39">
                <a:extLst>
                  <a:ext uri="{FF2B5EF4-FFF2-40B4-BE49-F238E27FC236}">
                    <a16:creationId xmlns:a16="http://schemas.microsoft.com/office/drawing/2014/main" id="{CA0A14C9-7A98-41E7-E8B6-D7FEFD4875B4}"/>
                  </a:ext>
                </a:extLst>
              </p:cNvPr>
              <p:cNvCxnSpPr>
                <a:cxnSpLocks/>
              </p:cNvCxnSpPr>
              <p:nvPr/>
            </p:nvCxnSpPr>
            <p:spPr>
              <a:xfrm>
                <a:off x="1090094" y="11086357"/>
                <a:ext cx="9690120"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图片 20">
              <a:extLst>
                <a:ext uri="{FF2B5EF4-FFF2-40B4-BE49-F238E27FC236}">
                  <a16:creationId xmlns:a16="http://schemas.microsoft.com/office/drawing/2014/main" id="{F5881BE5-F35C-FB32-44B4-4B544D615D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859567" y="39964304"/>
              <a:ext cx="2157500" cy="2157500"/>
            </a:xfrm>
            <a:prstGeom prst="rect">
              <a:avLst/>
            </a:prstGeom>
          </p:spPr>
        </p:pic>
        <p:pic>
          <p:nvPicPr>
            <p:cNvPr id="26" name="图片 25">
              <a:extLst>
                <a:ext uri="{FF2B5EF4-FFF2-40B4-BE49-F238E27FC236}">
                  <a16:creationId xmlns:a16="http://schemas.microsoft.com/office/drawing/2014/main" id="{18EBBA61-F4A5-65C7-999F-484A23C24935}"/>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307844" y="39964303"/>
              <a:ext cx="2157495" cy="2157495"/>
            </a:xfrm>
            <a:prstGeom prst="rect">
              <a:avLst/>
            </a:prstGeom>
          </p:spPr>
        </p:pic>
        <p:sp>
          <p:nvSpPr>
            <p:cNvPr id="27" name="文本框 26">
              <a:extLst>
                <a:ext uri="{FF2B5EF4-FFF2-40B4-BE49-F238E27FC236}">
                  <a16:creationId xmlns:a16="http://schemas.microsoft.com/office/drawing/2014/main" id="{D623DCF9-7718-A52F-B188-0F58DBEC001B}"/>
                </a:ext>
              </a:extLst>
            </p:cNvPr>
            <p:cNvSpPr txBox="1"/>
            <p:nvPr/>
          </p:nvSpPr>
          <p:spPr>
            <a:xfrm>
              <a:off x="26846632" y="39682678"/>
              <a:ext cx="21575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文章在线阅读</a:t>
              </a:r>
            </a:p>
          </p:txBody>
        </p:sp>
        <p:sp>
          <p:nvSpPr>
            <p:cNvPr id="28" name="文本框 27">
              <a:extLst>
                <a:ext uri="{FF2B5EF4-FFF2-40B4-BE49-F238E27FC236}">
                  <a16:creationId xmlns:a16="http://schemas.microsoft.com/office/drawing/2014/main" id="{BCCB8072-204D-0D9C-BF13-215BEB9E7F12}"/>
                </a:ext>
              </a:extLst>
            </p:cNvPr>
            <p:cNvSpPr txBox="1"/>
            <p:nvPr/>
          </p:nvSpPr>
          <p:spPr>
            <a:xfrm>
              <a:off x="29306027" y="39682677"/>
              <a:ext cx="21575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课题组主页</a:t>
              </a:r>
            </a:p>
          </p:txBody>
        </p:sp>
      </p:grpSp>
      <p:sp>
        <p:nvSpPr>
          <p:cNvPr id="20" name="矩形 19">
            <a:extLst>
              <a:ext uri="{FF2B5EF4-FFF2-40B4-BE49-F238E27FC236}">
                <a16:creationId xmlns:a16="http://schemas.microsoft.com/office/drawing/2014/main" id="{F8ADD371-BDAB-D614-B45F-C94A4866F492}"/>
              </a:ext>
            </a:extLst>
          </p:cNvPr>
          <p:cNvSpPr/>
          <p:nvPr/>
        </p:nvSpPr>
        <p:spPr>
          <a:xfrm>
            <a:off x="828876" y="18392161"/>
            <a:ext cx="14788428" cy="759092"/>
          </a:xfrm>
          <a:prstGeom prst="rect">
            <a:avLst/>
          </a:prstGeom>
          <a:solidFill>
            <a:srgbClr val="5F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3600" dirty="0">
                <a:latin typeface="微软雅黑" panose="020B0503020204020204" pitchFamily="34" charset="-122"/>
                <a:ea typeface="微软雅黑" panose="020B0503020204020204" pitchFamily="34" charset="-122"/>
              </a:rPr>
              <a:t>2D LHP</a:t>
            </a:r>
            <a:r>
              <a:rPr lang="zh-CN" altLang="en-US" sz="3600" dirty="0">
                <a:latin typeface="微软雅黑" panose="020B0503020204020204" pitchFamily="34" charset="-122"/>
                <a:ea typeface="微软雅黑" panose="020B0503020204020204" pitchFamily="34" charset="-122"/>
              </a:rPr>
              <a:t>中的结构畸变</a:t>
            </a:r>
          </a:p>
        </p:txBody>
      </p:sp>
      <p:grpSp>
        <p:nvGrpSpPr>
          <p:cNvPr id="46" name="组合 45">
            <a:extLst>
              <a:ext uri="{FF2B5EF4-FFF2-40B4-BE49-F238E27FC236}">
                <a16:creationId xmlns:a16="http://schemas.microsoft.com/office/drawing/2014/main" id="{222A6C4B-D588-E7FC-220B-12B65B17B83E}"/>
              </a:ext>
            </a:extLst>
          </p:cNvPr>
          <p:cNvGrpSpPr/>
          <p:nvPr/>
        </p:nvGrpSpPr>
        <p:grpSpPr>
          <a:xfrm>
            <a:off x="820128" y="19367277"/>
            <a:ext cx="14788428" cy="5040560"/>
            <a:chOff x="820128" y="19367277"/>
            <a:chExt cx="14788428" cy="5040560"/>
          </a:xfrm>
        </p:grpSpPr>
        <p:grpSp>
          <p:nvGrpSpPr>
            <p:cNvPr id="29" name="组合 28">
              <a:extLst>
                <a:ext uri="{FF2B5EF4-FFF2-40B4-BE49-F238E27FC236}">
                  <a16:creationId xmlns:a16="http://schemas.microsoft.com/office/drawing/2014/main" id="{7FE90AC4-A3F4-C895-EC35-5EB9E76F99D4}"/>
                </a:ext>
              </a:extLst>
            </p:cNvPr>
            <p:cNvGrpSpPr/>
            <p:nvPr/>
          </p:nvGrpSpPr>
          <p:grpSpPr>
            <a:xfrm>
              <a:off x="861940" y="19367277"/>
              <a:ext cx="14614380" cy="4896544"/>
              <a:chOff x="861940" y="19314578"/>
              <a:chExt cx="14614380" cy="4896544"/>
            </a:xfrm>
          </p:grpSpPr>
          <p:sp>
            <p:nvSpPr>
              <p:cNvPr id="7" name="Text Box 9">
                <a:extLst>
                  <a:ext uri="{FF2B5EF4-FFF2-40B4-BE49-F238E27FC236}">
                    <a16:creationId xmlns:a16="http://schemas.microsoft.com/office/drawing/2014/main" id="{8953C0CD-874D-9C9B-5EFE-88934344B32F}"/>
                  </a:ext>
                </a:extLst>
              </p:cNvPr>
              <p:cNvSpPr txBox="1">
                <a:spLocks noChangeArrowheads="1"/>
              </p:cNvSpPr>
              <p:nvPr/>
            </p:nvSpPr>
            <p:spPr bwMode="auto">
              <a:xfrm>
                <a:off x="963922" y="22733964"/>
                <a:ext cx="14401750" cy="147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类似三维钙钛矿中容忍因子的概念，</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中层间有机离子</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体积过大</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过小会导致</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晶格发生不同的结构畸变：过小的</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离子导致</a:t>
                </a:r>
                <a:r>
                  <a:rPr lang="zh-CN" altLang="en-US" sz="2800" b="1" dirty="0">
                    <a:solidFill>
                      <a:srgbClr val="352D8D"/>
                    </a:solidFill>
                    <a:latin typeface="+mj-lt"/>
                    <a:ea typeface="华文细黑" panose="02010600040101010101" pitchFamily="2" charset="-122"/>
                  </a:rPr>
                  <a:t>八面体扭转</a:t>
                </a:r>
                <a:r>
                  <a:rPr lang="en-US" altLang="zh-CN" sz="2800" dirty="0">
                    <a:latin typeface="+mj-lt"/>
                    <a:ea typeface="华文细黑" panose="02010600040101010101" pitchFamily="2" charset="-122"/>
                  </a:rPr>
                  <a:t>(</a:t>
                </a:r>
                <a:r>
                  <a:rPr lang="en-US" altLang="zh-CN" sz="2800" dirty="0">
                    <a:solidFill>
                      <a:srgbClr val="352D8D"/>
                    </a:solidFill>
                    <a:latin typeface="+mj-lt"/>
                    <a:ea typeface="华文细黑" panose="02010600040101010101" pitchFamily="2" charset="-122"/>
                  </a:rPr>
                  <a:t>Octahedral tilting</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，过大的</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离子导致面内或面外方向的</a:t>
                </a:r>
                <a:r>
                  <a:rPr lang="en-US" altLang="zh-CN" sz="2800" dirty="0">
                    <a:solidFill>
                      <a:srgbClr val="352D8D"/>
                    </a:solidFill>
                    <a:latin typeface="+mj-lt"/>
                    <a:ea typeface="华文细黑" panose="02010600040101010101" pitchFamily="2" charset="-122"/>
                  </a:rPr>
                  <a:t>Pb</a:t>
                </a:r>
                <a:r>
                  <a:rPr lang="en-US" altLang="zh-CN" sz="2800" baseline="30000" dirty="0">
                    <a:solidFill>
                      <a:srgbClr val="352D8D"/>
                    </a:solidFill>
                    <a:latin typeface="+mj-lt"/>
                    <a:ea typeface="华文细黑" panose="02010600040101010101" pitchFamily="2" charset="-122"/>
                  </a:rPr>
                  <a:t>2+</a:t>
                </a:r>
                <a:r>
                  <a:rPr lang="zh-CN" altLang="en-US" sz="2800" b="1" dirty="0">
                    <a:solidFill>
                      <a:srgbClr val="352D8D"/>
                    </a:solidFill>
                    <a:latin typeface="+mj-lt"/>
                    <a:ea typeface="华文细黑" panose="02010600040101010101" pitchFamily="2" charset="-122"/>
                  </a:rPr>
                  <a:t>离子偏心位移</a:t>
                </a:r>
                <a:r>
                  <a:rPr lang="en-US" altLang="zh-CN" sz="2800" dirty="0">
                    <a:latin typeface="+mj-lt"/>
                    <a:ea typeface="华文细黑" panose="02010600040101010101" pitchFamily="2" charset="-122"/>
                  </a:rPr>
                  <a:t>(</a:t>
                </a:r>
                <a:r>
                  <a:rPr lang="en-US" altLang="zh-CN" sz="2800" dirty="0">
                    <a:solidFill>
                      <a:srgbClr val="352D8D"/>
                    </a:solidFill>
                    <a:latin typeface="+mj-lt"/>
                    <a:ea typeface="华文细黑" panose="02010600040101010101" pitchFamily="2" charset="-122"/>
                  </a:rPr>
                  <a:t>Off-center displacement</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a:t>
                </a:r>
                <a:endParaRPr lang="en-US" altLang="zh-CN" sz="2800" dirty="0">
                  <a:latin typeface="+mj-lt"/>
                  <a:ea typeface="华文细黑" panose="02010600040101010101" pitchFamily="2" charset="-122"/>
                </a:endParaRPr>
              </a:p>
            </p:txBody>
          </p:sp>
          <p:pic>
            <p:nvPicPr>
              <p:cNvPr id="19" name="图片 18">
                <a:extLst>
                  <a:ext uri="{FF2B5EF4-FFF2-40B4-BE49-F238E27FC236}">
                    <a16:creationId xmlns:a16="http://schemas.microsoft.com/office/drawing/2014/main" id="{A3D5019D-0643-8DBF-8866-D4CB3D42D744}"/>
                  </a:ext>
                </a:extLst>
              </p:cNvPr>
              <p:cNvPicPr>
                <a:picLocks noChangeAspect="1"/>
              </p:cNvPicPr>
              <p:nvPr/>
            </p:nvPicPr>
            <p:blipFill rotWithShape="1">
              <a:blip r:embed="rId9">
                <a:extLst>
                  <a:ext uri="{28A0092B-C50C-407E-A947-70E740481C1C}">
                    <a14:useLocalDpi xmlns:a14="http://schemas.microsoft.com/office/drawing/2010/main" val="0"/>
                  </a:ext>
                </a:extLst>
              </a:blip>
              <a:srcRect l="1207" r="2657" b="67837"/>
              <a:stretch/>
            </p:blipFill>
            <p:spPr>
              <a:xfrm>
                <a:off x="861940" y="19314578"/>
                <a:ext cx="14614380" cy="3448036"/>
              </a:xfrm>
              <a:prstGeom prst="rect">
                <a:avLst/>
              </a:prstGeom>
            </p:spPr>
          </p:pic>
        </p:grpSp>
        <p:sp>
          <p:nvSpPr>
            <p:cNvPr id="45" name="矩形: 圆角 44">
              <a:extLst>
                <a:ext uri="{FF2B5EF4-FFF2-40B4-BE49-F238E27FC236}">
                  <a16:creationId xmlns:a16="http://schemas.microsoft.com/office/drawing/2014/main" id="{C6C95C35-266F-CBA0-D199-F6DA9415362C}"/>
                </a:ext>
              </a:extLst>
            </p:cNvPr>
            <p:cNvSpPr/>
            <p:nvPr/>
          </p:nvSpPr>
          <p:spPr>
            <a:xfrm>
              <a:off x="820128" y="19367277"/>
              <a:ext cx="14788428" cy="5040560"/>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EC9C6812-2374-B330-5A2F-BBE7922D6F33}"/>
              </a:ext>
            </a:extLst>
          </p:cNvPr>
          <p:cNvGrpSpPr/>
          <p:nvPr/>
        </p:nvGrpSpPr>
        <p:grpSpPr>
          <a:xfrm>
            <a:off x="820128" y="24479845"/>
            <a:ext cx="14788428" cy="3940305"/>
            <a:chOff x="811418" y="24968038"/>
            <a:chExt cx="14788428" cy="3940305"/>
          </a:xfrm>
        </p:grpSpPr>
        <p:pic>
          <p:nvPicPr>
            <p:cNvPr id="25" name="图片 24">
              <a:extLst>
                <a:ext uri="{FF2B5EF4-FFF2-40B4-BE49-F238E27FC236}">
                  <a16:creationId xmlns:a16="http://schemas.microsoft.com/office/drawing/2014/main" id="{7A7C110B-CC7C-665A-E04D-40645A047E89}"/>
                </a:ext>
              </a:extLst>
            </p:cNvPr>
            <p:cNvPicPr>
              <a:picLocks noChangeAspect="1"/>
            </p:cNvPicPr>
            <p:nvPr/>
          </p:nvPicPr>
          <p:blipFill rotWithShape="1">
            <a:blip r:embed="rId9">
              <a:extLst>
                <a:ext uri="{28A0092B-C50C-407E-A947-70E740481C1C}">
                  <a14:useLocalDpi xmlns:a14="http://schemas.microsoft.com/office/drawing/2010/main" val="0"/>
                </a:ext>
              </a:extLst>
            </a:blip>
            <a:srcRect l="52542" t="33302" r="2657" b="33981"/>
            <a:stretch/>
          </p:blipFill>
          <p:spPr>
            <a:xfrm>
              <a:off x="7731363" y="24968038"/>
              <a:ext cx="7634308" cy="3931593"/>
            </a:xfrm>
            <a:prstGeom prst="rect">
              <a:avLst/>
            </a:prstGeom>
          </p:spPr>
        </p:pic>
        <p:sp>
          <p:nvSpPr>
            <p:cNvPr id="47" name="Text Box 9">
              <a:extLst>
                <a:ext uri="{FF2B5EF4-FFF2-40B4-BE49-F238E27FC236}">
                  <a16:creationId xmlns:a16="http://schemas.microsoft.com/office/drawing/2014/main" id="{2ECA86EB-61AD-F899-6657-CE6EEAE176D7}"/>
                </a:ext>
              </a:extLst>
            </p:cNvPr>
            <p:cNvSpPr txBox="1">
              <a:spLocks noChangeArrowheads="1"/>
            </p:cNvSpPr>
            <p:nvPr/>
          </p:nvSpPr>
          <p:spPr bwMode="auto">
            <a:xfrm>
              <a:off x="917705" y="25328078"/>
              <a:ext cx="6920301" cy="337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非球形的</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离子无法用有效半径度量，因此我们使用</a:t>
              </a:r>
              <a:r>
                <a:rPr lang="en-US" altLang="zh-CN" sz="2800" dirty="0">
                  <a:latin typeface="+mj-lt"/>
                  <a:ea typeface="华文细黑" panose="02010600040101010101" pitchFamily="2" charset="-122"/>
                </a:rPr>
                <a:t>-NH</a:t>
              </a:r>
              <a:r>
                <a:rPr lang="en-US" altLang="zh-CN" sz="2800" baseline="-25000" dirty="0">
                  <a:latin typeface="+mj-lt"/>
                  <a:ea typeface="华文细黑" panose="02010600040101010101" pitchFamily="2" charset="-122"/>
                </a:rPr>
                <a:t>3</a:t>
              </a:r>
              <a:r>
                <a:rPr lang="en-US" altLang="zh-CN" sz="2800" baseline="30000" dirty="0">
                  <a:latin typeface="+mj-lt"/>
                  <a:ea typeface="华文细黑" panose="02010600040101010101" pitchFamily="2" charset="-122"/>
                </a:rPr>
                <a:t>+</a:t>
              </a:r>
              <a:r>
                <a:rPr lang="zh-CN" altLang="en-US" sz="2800" dirty="0">
                  <a:latin typeface="+mj-lt"/>
                  <a:ea typeface="华文细黑" panose="02010600040101010101" pitchFamily="2" charset="-122"/>
                </a:rPr>
                <a:t>附近</a:t>
              </a:r>
              <a:r>
                <a:rPr lang="en-US" altLang="zh-CN" sz="2800" dirty="0">
                  <a:latin typeface="+mj-lt"/>
                  <a:ea typeface="华文细黑" panose="02010600040101010101" pitchFamily="2" charset="-122"/>
                </a:rPr>
                <a:t>8</a:t>
              </a:r>
              <a:r>
                <a:rPr lang="zh-CN" altLang="en-US" sz="2800" dirty="0">
                  <a:latin typeface="+mj-lt"/>
                  <a:ea typeface="华文细黑" panose="02010600040101010101" pitchFamily="2" charset="-122"/>
                </a:rPr>
                <a:t>个</a:t>
              </a:r>
              <a:r>
                <a:rPr lang="en-US" altLang="zh-CN" sz="2800" dirty="0">
                  <a:latin typeface="+mj-lt"/>
                  <a:ea typeface="华文细黑" panose="02010600040101010101" pitchFamily="2" charset="-122"/>
                </a:rPr>
                <a:t>I</a:t>
              </a:r>
              <a:r>
                <a:rPr lang="zh-CN" altLang="en-US" sz="2800" dirty="0">
                  <a:latin typeface="+mj-lt"/>
                  <a:ea typeface="华文细黑" panose="02010600040101010101" pitchFamily="2" charset="-122"/>
                </a:rPr>
                <a:t>原子围成的多面体体积来反映</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离子的大小，称为</a:t>
              </a:r>
              <a:r>
                <a:rPr lang="zh-CN" altLang="en-US" sz="2800" b="1" dirty="0">
                  <a:solidFill>
                    <a:srgbClr val="352D8D"/>
                  </a:solidFill>
                  <a:latin typeface="+mj-lt"/>
                  <a:ea typeface="华文细黑" panose="02010600040101010101" pitchFamily="2" charset="-122"/>
                </a:rPr>
                <a:t>有效体积</a:t>
              </a:r>
              <a:r>
                <a:rPr lang="zh-CN" altLang="en-US" sz="2800" dirty="0">
                  <a:latin typeface="+mj-lt"/>
                  <a:ea typeface="华文细黑" panose="02010600040101010101" pitchFamily="2" charset="-122"/>
                </a:rPr>
                <a:t>。</a:t>
              </a:r>
              <a:endParaRPr lang="en-US" altLang="zh-CN" sz="2800" dirty="0">
                <a:latin typeface="+mj-lt"/>
                <a:ea typeface="华文细黑" panose="02010600040101010101" pitchFamily="2" charset="-122"/>
              </a:endParaRPr>
            </a:p>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八面体扭转的代表结构</a:t>
              </a:r>
              <a:r>
                <a:rPr lang="en-US" altLang="zh-CN" sz="2800" dirty="0">
                  <a:latin typeface="+mj-lt"/>
                  <a:ea typeface="华文细黑" panose="02010600040101010101" pitchFamily="2" charset="-122"/>
                </a:rPr>
                <a:t>(PA)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有效体积偏小</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e</a:t>
              </a:r>
              <a:r>
                <a:rPr lang="zh-CN" altLang="en-US" sz="2800" dirty="0">
                  <a:latin typeface="+mj-lt"/>
                  <a:ea typeface="华文细黑" panose="02010600040101010101" pitchFamily="2" charset="-122"/>
                </a:rPr>
                <a:t>蓝色</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，而偏心位移的代表结构</a:t>
              </a:r>
              <a:r>
                <a:rPr lang="en-US" altLang="zh-CN" sz="2800" dirty="0">
                  <a:latin typeface="+mj-lt"/>
                  <a:ea typeface="华文细黑" panose="02010600040101010101" pitchFamily="2" charset="-122"/>
                </a:rPr>
                <a:t>(R-MBA)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有效体积偏大</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e</a:t>
              </a:r>
              <a:r>
                <a:rPr lang="zh-CN" altLang="en-US" sz="2800" dirty="0">
                  <a:latin typeface="+mj-lt"/>
                  <a:ea typeface="华文细黑" panose="02010600040101010101" pitchFamily="2" charset="-122"/>
                </a:rPr>
                <a:t>红色</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a:t>
              </a:r>
              <a:endParaRPr lang="en-US" altLang="zh-CN" sz="2800" dirty="0">
                <a:latin typeface="+mj-lt"/>
                <a:ea typeface="华文细黑" panose="02010600040101010101" pitchFamily="2" charset="-122"/>
              </a:endParaRPr>
            </a:p>
          </p:txBody>
        </p:sp>
        <p:sp>
          <p:nvSpPr>
            <p:cNvPr id="48" name="矩形: 圆角 47">
              <a:extLst>
                <a:ext uri="{FF2B5EF4-FFF2-40B4-BE49-F238E27FC236}">
                  <a16:creationId xmlns:a16="http://schemas.microsoft.com/office/drawing/2014/main" id="{A05F58DC-DD44-CF1A-50CC-65EE96FB7A86}"/>
                </a:ext>
              </a:extLst>
            </p:cNvPr>
            <p:cNvSpPr/>
            <p:nvPr/>
          </p:nvSpPr>
          <p:spPr>
            <a:xfrm>
              <a:off x="811418" y="25040684"/>
              <a:ext cx="14788428" cy="3867659"/>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499FF0C1-3951-5BE0-80B8-80EACD17B50D}"/>
              </a:ext>
            </a:extLst>
          </p:cNvPr>
          <p:cNvGrpSpPr/>
          <p:nvPr/>
        </p:nvGrpSpPr>
        <p:grpSpPr>
          <a:xfrm>
            <a:off x="811418" y="11412367"/>
            <a:ext cx="14788428" cy="4786558"/>
            <a:chOff x="811418" y="11484375"/>
            <a:chExt cx="14788428" cy="4786558"/>
          </a:xfrm>
        </p:grpSpPr>
        <p:sp>
          <p:nvSpPr>
            <p:cNvPr id="2053" name="Text Box 9">
              <a:extLst>
                <a:ext uri="{FF2B5EF4-FFF2-40B4-BE49-F238E27FC236}">
                  <a16:creationId xmlns:a16="http://schemas.microsoft.com/office/drawing/2014/main" id="{F2EAE5B6-66DD-951A-1317-C611C51EAD18}"/>
                </a:ext>
              </a:extLst>
            </p:cNvPr>
            <p:cNvSpPr txBox="1">
              <a:spLocks noChangeArrowheads="1"/>
            </p:cNvSpPr>
            <p:nvPr/>
          </p:nvSpPr>
          <p:spPr bwMode="auto">
            <a:xfrm>
              <a:off x="862013" y="11624178"/>
              <a:ext cx="6906788" cy="444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ts val="0"/>
                </a:spcBef>
                <a:spcAft>
                  <a:spcPts val="1000"/>
                </a:spcAft>
              </a:pPr>
              <a:r>
                <a:rPr lang="en-US" altLang="zh-CN" sz="2800" dirty="0">
                  <a:latin typeface="华文细黑" panose="02010600040101010101" pitchFamily="2" charset="-122"/>
                  <a:ea typeface="华文细黑" panose="02010600040101010101" pitchFamily="2" charset="-122"/>
                </a:rPr>
                <a:t>	</a:t>
              </a:r>
              <a:r>
                <a:rPr lang="zh-CN" altLang="en-US" sz="2800" dirty="0">
                  <a:latin typeface="+mj-lt"/>
                  <a:ea typeface="华文细黑" panose="02010600040101010101" pitchFamily="2" charset="-122"/>
                </a:rPr>
                <a:t>二维</a:t>
              </a:r>
              <a:r>
                <a:rPr lang="en-US" altLang="zh-CN" sz="2800" dirty="0">
                  <a:latin typeface="+mj-lt"/>
                  <a:ea typeface="华文细黑" panose="02010600040101010101" pitchFamily="2" charset="-122"/>
                </a:rPr>
                <a:t>(2D)</a:t>
              </a:r>
              <a:r>
                <a:rPr lang="zh-CN" altLang="en-US" sz="2800" dirty="0">
                  <a:latin typeface="+mj-lt"/>
                  <a:ea typeface="华文细黑" panose="02010600040101010101" pitchFamily="2" charset="-122"/>
                </a:rPr>
                <a:t>有机</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无机杂化铅卤钙钛矿</a:t>
              </a:r>
              <a:r>
                <a:rPr lang="en-US" altLang="zh-CN" sz="2800" dirty="0">
                  <a:latin typeface="+mj-lt"/>
                  <a:ea typeface="华文细黑" panose="02010600040101010101" pitchFamily="2" charset="-122"/>
                </a:rPr>
                <a:t>(Lead-Halide Perovskite, LHP)</a:t>
              </a:r>
              <a:r>
                <a:rPr lang="zh-CN" altLang="en-US" sz="2800" dirty="0">
                  <a:latin typeface="+mj-lt"/>
                  <a:ea typeface="华文细黑" panose="02010600040101010101" pitchFamily="2" charset="-122"/>
                </a:rPr>
                <a:t>中存在自发形成层状的量子阱结构，可以通过</a:t>
              </a:r>
              <a:r>
                <a:rPr lang="zh-CN" altLang="en-US" sz="2800" b="1" dirty="0">
                  <a:solidFill>
                    <a:srgbClr val="1F2388"/>
                  </a:solidFill>
                  <a:latin typeface="+mj-lt"/>
                  <a:ea typeface="华文细黑" panose="02010600040101010101" pitchFamily="2" charset="-122"/>
                </a:rPr>
                <a:t>设计有机离子结构</a:t>
              </a:r>
              <a:r>
                <a:rPr lang="zh-CN" altLang="en-US" sz="2800" dirty="0">
                  <a:latin typeface="+mj-lt"/>
                  <a:ea typeface="华文细黑" panose="02010600040101010101" pitchFamily="2" charset="-122"/>
                </a:rPr>
                <a:t>来调控</a:t>
              </a:r>
              <a:r>
                <a:rPr lang="zh-CN" altLang="en-US" sz="2800" b="1" dirty="0">
                  <a:solidFill>
                    <a:srgbClr val="1F2388"/>
                  </a:solidFill>
                  <a:latin typeface="+mj-lt"/>
                  <a:ea typeface="华文细黑" panose="02010600040101010101" pitchFamily="2" charset="-122"/>
                </a:rPr>
                <a:t>材料光物理性质</a:t>
              </a:r>
              <a:r>
                <a:rPr lang="zh-CN" altLang="en-US" sz="2800" dirty="0">
                  <a:latin typeface="+mj-lt"/>
                  <a:ea typeface="华文细黑" panose="02010600040101010101" pitchFamily="2" charset="-122"/>
                </a:rPr>
                <a:t>，但其规律和原理仍有待进一步的探索。</a:t>
              </a:r>
              <a:endParaRPr lang="en-US" altLang="zh-CN" sz="2800" dirty="0">
                <a:latin typeface="+mj-lt"/>
                <a:ea typeface="华文细黑" panose="02010600040101010101" pitchFamily="2" charset="-122"/>
              </a:endParaRPr>
            </a:p>
            <a:p>
              <a:pPr>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本工作阐释了大尺寸有机离子</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通过</a:t>
              </a:r>
              <a:r>
                <a:rPr lang="en-US" altLang="zh-CN" sz="2800" b="1" dirty="0">
                  <a:solidFill>
                    <a:srgbClr val="1F2388"/>
                  </a:solidFill>
                  <a:latin typeface="+mj-lt"/>
                  <a:ea typeface="华文细黑" panose="02010600040101010101" pitchFamily="2" charset="-122"/>
                </a:rPr>
                <a:t>Pb</a:t>
              </a:r>
              <a:r>
                <a:rPr lang="en-US" altLang="zh-CN" sz="2800" b="1" baseline="30000" dirty="0">
                  <a:solidFill>
                    <a:srgbClr val="1F2388"/>
                  </a:solidFill>
                  <a:latin typeface="+mj-lt"/>
                  <a:ea typeface="华文细黑" panose="02010600040101010101" pitchFamily="2" charset="-122"/>
                </a:rPr>
                <a:t>2+</a:t>
              </a:r>
              <a:r>
                <a:rPr lang="zh-CN" altLang="en-US" sz="2800" b="1" dirty="0">
                  <a:solidFill>
                    <a:srgbClr val="1F2388"/>
                  </a:solidFill>
                  <a:latin typeface="+mj-lt"/>
                  <a:ea typeface="华文细黑" panose="02010600040101010101" pitchFamily="2" charset="-122"/>
                </a:rPr>
                <a:t>离子</a:t>
              </a:r>
              <a:r>
                <a:rPr lang="en-US" altLang="zh-CN" sz="2800" b="1" dirty="0">
                  <a:solidFill>
                    <a:srgbClr val="1F2388"/>
                  </a:solidFill>
                  <a:latin typeface="+mj-lt"/>
                  <a:ea typeface="华文细黑" panose="02010600040101010101" pitchFamily="2" charset="-122"/>
                </a:rPr>
                <a:t>6s</a:t>
              </a:r>
              <a:r>
                <a:rPr lang="en-US" altLang="zh-CN" sz="2800" b="1" baseline="30000" dirty="0">
                  <a:solidFill>
                    <a:srgbClr val="1F2388"/>
                  </a:solidFill>
                  <a:latin typeface="+mj-lt"/>
                  <a:ea typeface="华文细黑" panose="02010600040101010101" pitchFamily="2" charset="-122"/>
                </a:rPr>
                <a:t>2</a:t>
              </a:r>
              <a:r>
                <a:rPr lang="zh-CN" altLang="en-US" sz="2800" b="1" dirty="0">
                  <a:solidFill>
                    <a:srgbClr val="1F2388"/>
                  </a:solidFill>
                  <a:latin typeface="+mj-lt"/>
                  <a:ea typeface="华文细黑" panose="02010600040101010101" pitchFamily="2" charset="-122"/>
                </a:rPr>
                <a:t>孤对电子的立体化学表述</a:t>
              </a:r>
              <a:r>
                <a:rPr lang="zh-CN" altLang="en-US" sz="2800" dirty="0">
                  <a:latin typeface="+mj-lt"/>
                  <a:ea typeface="华文细黑" panose="02010600040101010101" pitchFamily="2" charset="-122"/>
                </a:rPr>
                <a:t>来诱导</a:t>
              </a:r>
              <a:r>
                <a:rPr lang="zh-CN" altLang="en-US" sz="2800" b="1" dirty="0">
                  <a:solidFill>
                    <a:srgbClr val="1F2388"/>
                  </a:solidFill>
                  <a:latin typeface="+mj-lt"/>
                  <a:ea typeface="华文细黑" panose="02010600040101010101" pitchFamily="2" charset="-122"/>
                </a:rPr>
                <a:t>晶格畸变</a:t>
              </a:r>
              <a:r>
                <a:rPr lang="zh-CN" altLang="en-US" sz="2800" dirty="0">
                  <a:latin typeface="+mj-lt"/>
                  <a:ea typeface="华文细黑" panose="02010600040101010101" pitchFamily="2" charset="-122"/>
                </a:rPr>
                <a:t>的产生，增强</a:t>
              </a:r>
              <a:r>
                <a:rPr lang="zh-CN" altLang="en-US" sz="2800" b="1" dirty="0">
                  <a:solidFill>
                    <a:srgbClr val="1F2388"/>
                  </a:solidFill>
                  <a:latin typeface="+mj-lt"/>
                  <a:ea typeface="华文细黑" panose="02010600040101010101" pitchFamily="2" charset="-122"/>
                </a:rPr>
                <a:t>激子</a:t>
              </a:r>
              <a:r>
                <a:rPr lang="en-US" altLang="zh-CN" sz="2800" b="1" dirty="0">
                  <a:solidFill>
                    <a:srgbClr val="1F2388"/>
                  </a:solidFill>
                  <a:latin typeface="+mj-lt"/>
                  <a:ea typeface="华文细黑" panose="02010600040101010101" pitchFamily="2" charset="-122"/>
                </a:rPr>
                <a:t>-</a:t>
              </a:r>
              <a:r>
                <a:rPr lang="zh-CN" altLang="en-US" sz="2800" b="1" dirty="0">
                  <a:solidFill>
                    <a:srgbClr val="1F2388"/>
                  </a:solidFill>
                  <a:latin typeface="+mj-lt"/>
                  <a:ea typeface="华文细黑" panose="02010600040101010101" pitchFamily="2" charset="-122"/>
                </a:rPr>
                <a:t>声子耦合</a:t>
              </a:r>
              <a:r>
                <a:rPr lang="zh-CN" altLang="en-US" sz="2800" dirty="0">
                  <a:latin typeface="+mj-lt"/>
                  <a:ea typeface="华文细黑" panose="02010600040101010101" pitchFamily="2" charset="-122"/>
                </a:rPr>
                <a:t>从而改变光致发光</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性质的机理。</a:t>
              </a:r>
              <a:endParaRPr lang="en-US" altLang="zh-CN" sz="2800" dirty="0">
                <a:latin typeface="+mj-lt"/>
                <a:ea typeface="华文细黑" panose="02010600040101010101" pitchFamily="2" charset="-122"/>
              </a:endParaRPr>
            </a:p>
          </p:txBody>
        </p:sp>
        <p:pic>
          <p:nvPicPr>
            <p:cNvPr id="14" name="图片 13">
              <a:extLst>
                <a:ext uri="{FF2B5EF4-FFF2-40B4-BE49-F238E27FC236}">
                  <a16:creationId xmlns:a16="http://schemas.microsoft.com/office/drawing/2014/main" id="{998E5F0A-57B1-901B-9DC0-C2F54DBE26F5}"/>
                </a:ext>
              </a:extLst>
            </p:cNvPr>
            <p:cNvPicPr>
              <a:picLocks noChangeAspect="1"/>
            </p:cNvPicPr>
            <p:nvPr/>
          </p:nvPicPr>
          <p:blipFill>
            <a:blip r:embed="rId10"/>
            <a:stretch>
              <a:fillRect/>
            </a:stretch>
          </p:blipFill>
          <p:spPr>
            <a:xfrm>
              <a:off x="7554158" y="11600838"/>
              <a:ext cx="8019851" cy="4394892"/>
            </a:xfrm>
            <a:prstGeom prst="rect">
              <a:avLst/>
            </a:prstGeom>
          </p:spPr>
        </p:pic>
        <p:sp>
          <p:nvSpPr>
            <p:cNvPr id="49" name="矩形: 圆角 48">
              <a:extLst>
                <a:ext uri="{FF2B5EF4-FFF2-40B4-BE49-F238E27FC236}">
                  <a16:creationId xmlns:a16="http://schemas.microsoft.com/office/drawing/2014/main" id="{7B84E487-A098-049D-3108-2E6345685AE7}"/>
                </a:ext>
              </a:extLst>
            </p:cNvPr>
            <p:cNvSpPr/>
            <p:nvPr/>
          </p:nvSpPr>
          <p:spPr>
            <a:xfrm>
              <a:off x="811418" y="11484375"/>
              <a:ext cx="14788428" cy="4786558"/>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F22DDC86-936A-1A26-CBEB-39B0D31CCF7E}"/>
              </a:ext>
            </a:extLst>
          </p:cNvPr>
          <p:cNvGrpSpPr/>
          <p:nvPr/>
        </p:nvGrpSpPr>
        <p:grpSpPr>
          <a:xfrm>
            <a:off x="811418" y="28584301"/>
            <a:ext cx="14788428" cy="3769340"/>
            <a:chOff x="811418" y="29207449"/>
            <a:chExt cx="14788428" cy="3769340"/>
          </a:xfrm>
        </p:grpSpPr>
        <p:pic>
          <p:nvPicPr>
            <p:cNvPr id="52" name="图片 51">
              <a:extLst>
                <a:ext uri="{FF2B5EF4-FFF2-40B4-BE49-F238E27FC236}">
                  <a16:creationId xmlns:a16="http://schemas.microsoft.com/office/drawing/2014/main" id="{841D6184-DE4B-020B-AE4A-294CB4F0031C}"/>
                </a:ext>
              </a:extLst>
            </p:cNvPr>
            <p:cNvPicPr>
              <a:picLocks noChangeAspect="1"/>
            </p:cNvPicPr>
            <p:nvPr/>
          </p:nvPicPr>
          <p:blipFill rotWithShape="1">
            <a:blip r:embed="rId9">
              <a:extLst>
                <a:ext uri="{28A0092B-C50C-407E-A947-70E740481C1C}">
                  <a14:useLocalDpi xmlns:a14="http://schemas.microsoft.com/office/drawing/2010/main" val="0"/>
                </a:ext>
              </a:extLst>
            </a:blip>
            <a:srcRect l="547" t="70576" r="77649" b="1108"/>
            <a:stretch/>
          </p:blipFill>
          <p:spPr>
            <a:xfrm>
              <a:off x="830263" y="29345519"/>
              <a:ext cx="3965170" cy="3631270"/>
            </a:xfrm>
            <a:prstGeom prst="rect">
              <a:avLst/>
            </a:prstGeom>
          </p:spPr>
        </p:pic>
        <p:pic>
          <p:nvPicPr>
            <p:cNvPr id="53" name="图片 52">
              <a:extLst>
                <a:ext uri="{FF2B5EF4-FFF2-40B4-BE49-F238E27FC236}">
                  <a16:creationId xmlns:a16="http://schemas.microsoft.com/office/drawing/2014/main" id="{130D17BA-48E6-B6E7-147A-BE0044BCE58C}"/>
                </a:ext>
              </a:extLst>
            </p:cNvPr>
            <p:cNvPicPr>
              <a:picLocks noChangeAspect="1"/>
            </p:cNvPicPr>
            <p:nvPr/>
          </p:nvPicPr>
          <p:blipFill rotWithShape="1">
            <a:blip r:embed="rId9">
              <a:extLst>
                <a:ext uri="{28A0092B-C50C-407E-A947-70E740481C1C}">
                  <a14:useLocalDpi xmlns:a14="http://schemas.microsoft.com/office/drawing/2010/main" val="0"/>
                </a:ext>
              </a:extLst>
            </a:blip>
            <a:srcRect l="47503" t="70281" r="26721" b="1930"/>
            <a:stretch/>
          </p:blipFill>
          <p:spPr>
            <a:xfrm>
              <a:off x="4655846" y="29421649"/>
              <a:ext cx="4487014" cy="3411124"/>
            </a:xfrm>
            <a:prstGeom prst="rect">
              <a:avLst/>
            </a:prstGeom>
          </p:spPr>
        </p:pic>
        <p:sp>
          <p:nvSpPr>
            <p:cNvPr id="54" name="矩形: 圆角 53">
              <a:extLst>
                <a:ext uri="{FF2B5EF4-FFF2-40B4-BE49-F238E27FC236}">
                  <a16:creationId xmlns:a16="http://schemas.microsoft.com/office/drawing/2014/main" id="{34DFAACC-25DF-5120-2165-FEC95E23EB81}"/>
                </a:ext>
              </a:extLst>
            </p:cNvPr>
            <p:cNvSpPr/>
            <p:nvPr/>
          </p:nvSpPr>
          <p:spPr>
            <a:xfrm>
              <a:off x="811418" y="29207449"/>
              <a:ext cx="14788428" cy="3625324"/>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5" name="Text Box 9">
                  <a:extLst>
                    <a:ext uri="{FF2B5EF4-FFF2-40B4-BE49-F238E27FC236}">
                      <a16:creationId xmlns:a16="http://schemas.microsoft.com/office/drawing/2014/main" id="{B3BE866B-330F-59C7-43F3-EF2E8327B2BD}"/>
                    </a:ext>
                  </a:extLst>
                </p:cNvPr>
                <p:cNvSpPr txBox="1">
                  <a:spLocks noChangeArrowheads="1"/>
                </p:cNvSpPr>
                <p:nvPr/>
              </p:nvSpPr>
              <p:spPr bwMode="auto">
                <a:xfrm>
                  <a:off x="9232704" y="29392898"/>
                  <a:ext cx="6188204" cy="3439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面外八面体扭转的程度可以用</a:t>
                  </a:r>
                  <a:r>
                    <a:rPr lang="en-US" altLang="zh-CN" sz="2800" dirty="0">
                      <a:solidFill>
                        <a:srgbClr val="352D8D"/>
                      </a:solidFill>
                      <a:latin typeface="+mj-lt"/>
                      <a:ea typeface="华文细黑" panose="02010600040101010101" pitchFamily="2" charset="-122"/>
                    </a:rPr>
                    <a:t>I-Pb-Pb-I</a:t>
                  </a:r>
                  <a:r>
                    <a:rPr lang="zh-CN" altLang="en-US" sz="2800" b="1" dirty="0">
                      <a:solidFill>
                        <a:srgbClr val="352D8D"/>
                      </a:solidFill>
                      <a:latin typeface="+mj-lt"/>
                      <a:ea typeface="华文细黑" panose="02010600040101010101" pitchFamily="2" charset="-122"/>
                    </a:rPr>
                    <a:t>二面角</a:t>
                  </a:r>
                  <a:r>
                    <a:rPr lang="zh-CN" altLang="en-US" sz="2800" dirty="0">
                      <a:latin typeface="+mj-lt"/>
                      <a:ea typeface="华文细黑" panose="02010600040101010101" pitchFamily="2" charset="-122"/>
                    </a:rPr>
                    <a:t>来描述；</a:t>
                  </a:r>
                  <a:endParaRPr lang="en-US" altLang="zh-CN" sz="2800" dirty="0">
                    <a:latin typeface="+mj-lt"/>
                    <a:ea typeface="华文细黑" panose="02010600040101010101" pitchFamily="2" charset="-122"/>
                  </a:endParaRPr>
                </a:p>
                <a:p>
                  <a:pPr algn="just">
                    <a:lnSpc>
                      <a:spcPct val="110000"/>
                    </a:lnSpc>
                    <a:spcBef>
                      <a:spcPts val="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偏心位移的程度可以用</a:t>
                  </a:r>
                  <a:r>
                    <a:rPr lang="zh-CN" altLang="en-US" sz="2800" b="1" dirty="0">
                      <a:solidFill>
                        <a:srgbClr val="352D8D"/>
                      </a:solidFill>
                      <a:latin typeface="+mj-lt"/>
                      <a:ea typeface="华文细黑" panose="02010600040101010101" pitchFamily="2" charset="-122"/>
                    </a:rPr>
                    <a:t>偏心位移矢量</a:t>
                  </a:r>
                  <a14:m>
                    <m:oMath xmlns:m="http://schemas.openxmlformats.org/officeDocument/2006/math">
                      <m:r>
                        <a:rPr lang="en-US" altLang="zh-CN" sz="2800" b="1" i="1" smtClean="0">
                          <a:solidFill>
                            <a:srgbClr val="352D8D"/>
                          </a:solidFill>
                          <a:latin typeface="Cambria Math" panose="02040503050406030204" pitchFamily="18" charset="0"/>
                          <a:ea typeface="华文细黑" panose="02010600040101010101" pitchFamily="2" charset="-122"/>
                        </a:rPr>
                        <m:t>𝒍</m:t>
                      </m:r>
                    </m:oMath>
                  </a14:m>
                  <a:r>
                    <a:rPr lang="zh-CN" altLang="en-US" sz="2800" dirty="0">
                      <a:latin typeface="+mj-lt"/>
                      <a:ea typeface="华文细黑" panose="02010600040101010101" pitchFamily="2" charset="-122"/>
                    </a:rPr>
                    <a:t>来描述，它可以分解为八面体三个方向上的分量：</a:t>
                  </a:r>
                  <a:endParaRPr lang="en-US" altLang="zh-CN" sz="2800" dirty="0">
                    <a:latin typeface="+mj-lt"/>
                    <a:ea typeface="华文细黑" panose="02010600040101010101" pitchFamily="2" charset="-122"/>
                  </a:endParaRPr>
                </a:p>
                <a:p>
                  <a:pPr algn="just">
                    <a:lnSpc>
                      <a:spcPct val="110000"/>
                    </a:lnSpc>
                    <a:spcBef>
                      <a:spcPts val="0"/>
                    </a:spcBef>
                    <a:spcAft>
                      <a:spcPts val="1200"/>
                    </a:spcAft>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华文细黑" panose="02010600040101010101" pitchFamily="2" charset="-122"/>
                          </a:rPr>
                          <m:t>𝒍</m:t>
                        </m:r>
                        <m:r>
                          <a:rPr lang="en-US" altLang="zh-CN" sz="2800" b="0" i="1" smtClean="0">
                            <a:latin typeface="Cambria Math" panose="02040503050406030204" pitchFamily="18" charset="0"/>
                            <a:ea typeface="华文细黑" panose="02010600040101010101" pitchFamily="2" charset="-122"/>
                          </a:rPr>
                          <m:t>=</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0" i="1" smtClean="0">
                                <a:latin typeface="Cambria Math" panose="02040503050406030204" pitchFamily="18" charset="0"/>
                                <a:ea typeface="华文细黑" panose="02010600040101010101" pitchFamily="2" charset="-122"/>
                              </a:rPr>
                              <m:t>𝑘</m:t>
                            </m:r>
                          </m:e>
                          <m:sub>
                            <m:r>
                              <a:rPr lang="en-US" altLang="zh-CN" sz="2800" b="0" i="1" smtClean="0">
                                <a:latin typeface="Cambria Math" panose="02040503050406030204" pitchFamily="18" charset="0"/>
                                <a:ea typeface="华文细黑" panose="02010600040101010101" pitchFamily="2" charset="-122"/>
                              </a:rPr>
                              <m:t>𝑥</m:t>
                            </m:r>
                          </m:sub>
                        </m:sSub>
                        <m:sSub>
                          <m:sSubPr>
                            <m:ctrlPr>
                              <a:rPr lang="en-US" altLang="zh-CN" sz="2800" b="1"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𝒆</m:t>
                            </m:r>
                          </m:e>
                          <m:sub>
                            <m:r>
                              <a:rPr lang="en-US" altLang="zh-CN" sz="2800" b="1" i="1" smtClean="0">
                                <a:latin typeface="Cambria Math" panose="02040503050406030204" pitchFamily="18" charset="0"/>
                                <a:ea typeface="华文细黑" panose="02010600040101010101" pitchFamily="2" charset="-122"/>
                              </a:rPr>
                              <m:t>𝒙</m:t>
                            </m:r>
                          </m:sub>
                        </m:sSub>
                        <m:r>
                          <a:rPr lang="en-US" altLang="zh-CN" sz="2800" b="0" i="1" smtClean="0">
                            <a:latin typeface="Cambria Math" panose="02040503050406030204" pitchFamily="18" charset="0"/>
                            <a:ea typeface="华文细黑" panose="02010600040101010101" pitchFamily="2" charset="-122"/>
                          </a:rPr>
                          <m:t>+</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0" i="1" smtClean="0">
                                <a:latin typeface="Cambria Math" panose="02040503050406030204" pitchFamily="18" charset="0"/>
                                <a:ea typeface="华文细黑" panose="02010600040101010101" pitchFamily="2" charset="-122"/>
                              </a:rPr>
                              <m:t>𝑘</m:t>
                            </m:r>
                          </m:e>
                          <m:sub>
                            <m:r>
                              <a:rPr lang="en-US" altLang="zh-CN" sz="2800" b="0" i="1" smtClean="0">
                                <a:latin typeface="Cambria Math" panose="02040503050406030204" pitchFamily="18" charset="0"/>
                                <a:ea typeface="华文细黑" panose="02010600040101010101" pitchFamily="2" charset="-122"/>
                              </a:rPr>
                              <m:t>𝑦</m:t>
                            </m:r>
                          </m:sub>
                        </m:sSub>
                        <m:sSub>
                          <m:sSubPr>
                            <m:ctrlPr>
                              <a:rPr lang="en-US" altLang="zh-CN" sz="2800" b="1"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𝒆</m:t>
                            </m:r>
                          </m:e>
                          <m:sub>
                            <m:r>
                              <a:rPr lang="en-US" altLang="zh-CN" sz="2800" b="1" i="1" smtClean="0">
                                <a:latin typeface="Cambria Math" panose="02040503050406030204" pitchFamily="18" charset="0"/>
                                <a:ea typeface="华文细黑" panose="02010600040101010101" pitchFamily="2" charset="-122"/>
                              </a:rPr>
                              <m:t>𝒚</m:t>
                            </m:r>
                          </m:sub>
                        </m:sSub>
                        <m:r>
                          <a:rPr lang="en-US" altLang="zh-CN" sz="2800" b="0" i="1" smtClean="0">
                            <a:latin typeface="Cambria Math" panose="02040503050406030204" pitchFamily="18" charset="0"/>
                            <a:ea typeface="华文细黑" panose="02010600040101010101" pitchFamily="2" charset="-122"/>
                          </a:rPr>
                          <m:t>+</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0" i="1" smtClean="0">
                                <a:latin typeface="Cambria Math" panose="02040503050406030204" pitchFamily="18" charset="0"/>
                                <a:ea typeface="华文细黑" panose="02010600040101010101" pitchFamily="2" charset="-122"/>
                              </a:rPr>
                              <m:t>𝑘</m:t>
                            </m:r>
                          </m:e>
                          <m:sub>
                            <m:r>
                              <a:rPr lang="en-US" altLang="zh-CN" sz="2800" b="0" i="1" smtClean="0">
                                <a:latin typeface="Cambria Math" panose="02040503050406030204" pitchFamily="18" charset="0"/>
                                <a:ea typeface="华文细黑" panose="02010600040101010101" pitchFamily="2" charset="-122"/>
                              </a:rPr>
                              <m:t>𝑧</m:t>
                            </m:r>
                          </m:sub>
                        </m:sSub>
                        <m:sSub>
                          <m:sSubPr>
                            <m:ctrlPr>
                              <a:rPr lang="en-US" altLang="zh-CN" sz="2800" b="1"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𝒆</m:t>
                            </m:r>
                          </m:e>
                          <m:sub>
                            <m:r>
                              <a:rPr lang="en-US" altLang="zh-CN" sz="2800" b="1" i="1" smtClean="0">
                                <a:latin typeface="Cambria Math" panose="02040503050406030204" pitchFamily="18" charset="0"/>
                                <a:ea typeface="华文细黑" panose="02010600040101010101" pitchFamily="2" charset="-122"/>
                              </a:rPr>
                              <m:t>𝒛</m:t>
                            </m:r>
                          </m:sub>
                        </m:sSub>
                      </m:oMath>
                    </m:oMathPara>
                  </a14:m>
                  <a:endParaRPr lang="en-US" altLang="zh-CN" sz="2800" b="1" dirty="0">
                    <a:latin typeface="+mj-lt"/>
                    <a:ea typeface="华文细黑" panose="02010600040101010101" pitchFamily="2" charset="-122"/>
                  </a:endParaRPr>
                </a:p>
              </p:txBody>
            </p:sp>
          </mc:Choice>
          <mc:Fallback xmlns="">
            <p:sp>
              <p:nvSpPr>
                <p:cNvPr id="55" name="Text Box 9">
                  <a:extLst>
                    <a:ext uri="{FF2B5EF4-FFF2-40B4-BE49-F238E27FC236}">
                      <a16:creationId xmlns:a16="http://schemas.microsoft.com/office/drawing/2014/main" id="{B3BE866B-330F-59C7-43F3-EF2E8327B2BD}"/>
                    </a:ext>
                  </a:extLst>
                </p:cNvPr>
                <p:cNvSpPr txBox="1">
                  <a:spLocks noRot="1" noChangeAspect="1" noMove="1" noResize="1" noEditPoints="1" noAdjustHandles="1" noChangeArrowheads="1" noChangeShapeType="1" noTextEdit="1"/>
                </p:cNvSpPr>
                <p:nvPr/>
              </p:nvSpPr>
              <p:spPr bwMode="auto">
                <a:xfrm>
                  <a:off x="9232704" y="29392898"/>
                  <a:ext cx="6188204" cy="3439875"/>
                </a:xfrm>
                <a:prstGeom prst="rect">
                  <a:avLst/>
                </a:prstGeom>
                <a:blipFill>
                  <a:blip r:embed="rId11"/>
                  <a:stretch>
                    <a:fillRect l="-2069" t="-1593" r="-19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61" name="组合 60">
            <a:extLst>
              <a:ext uri="{FF2B5EF4-FFF2-40B4-BE49-F238E27FC236}">
                <a16:creationId xmlns:a16="http://schemas.microsoft.com/office/drawing/2014/main" id="{1AFB9FAD-7EED-D6CA-19A0-A37928ACD19F}"/>
              </a:ext>
            </a:extLst>
          </p:cNvPr>
          <p:cNvGrpSpPr/>
          <p:nvPr/>
        </p:nvGrpSpPr>
        <p:grpSpPr>
          <a:xfrm>
            <a:off x="828876" y="32390372"/>
            <a:ext cx="14794704" cy="3610753"/>
            <a:chOff x="828876" y="32976789"/>
            <a:chExt cx="14794704" cy="3610753"/>
          </a:xfrm>
        </p:grpSpPr>
        <p:pic>
          <p:nvPicPr>
            <p:cNvPr id="56" name="图片 55">
              <a:extLst>
                <a:ext uri="{FF2B5EF4-FFF2-40B4-BE49-F238E27FC236}">
                  <a16:creationId xmlns:a16="http://schemas.microsoft.com/office/drawing/2014/main" id="{CCE9738B-C6EE-40D8-71EB-1FCA8C186711}"/>
                </a:ext>
              </a:extLst>
            </p:cNvPr>
            <p:cNvPicPr>
              <a:picLocks noChangeAspect="1"/>
            </p:cNvPicPr>
            <p:nvPr/>
          </p:nvPicPr>
          <p:blipFill rotWithShape="1">
            <a:blip r:embed="rId9">
              <a:extLst>
                <a:ext uri="{28A0092B-C50C-407E-A947-70E740481C1C}">
                  <a14:useLocalDpi xmlns:a14="http://schemas.microsoft.com/office/drawing/2010/main" val="0"/>
                </a:ext>
              </a:extLst>
            </a:blip>
            <a:srcRect l="75225" t="68450" r="3005" b="593"/>
            <a:stretch/>
          </p:blipFill>
          <p:spPr>
            <a:xfrm>
              <a:off x="12082783" y="32978418"/>
              <a:ext cx="3540797" cy="3550586"/>
            </a:xfrm>
            <a:prstGeom prst="rect">
              <a:avLst/>
            </a:prstGeom>
          </p:spPr>
        </p:pic>
        <p:sp>
          <p:nvSpPr>
            <p:cNvPr id="57" name="矩形: 圆角 56">
              <a:extLst>
                <a:ext uri="{FF2B5EF4-FFF2-40B4-BE49-F238E27FC236}">
                  <a16:creationId xmlns:a16="http://schemas.microsoft.com/office/drawing/2014/main" id="{C37A9219-EA6B-B950-DE18-0370FF922414}"/>
                </a:ext>
              </a:extLst>
            </p:cNvPr>
            <p:cNvSpPr/>
            <p:nvPr/>
          </p:nvSpPr>
          <p:spPr>
            <a:xfrm>
              <a:off x="828876" y="32976789"/>
              <a:ext cx="14788428" cy="3610753"/>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Text Box 9">
              <a:extLst>
                <a:ext uri="{FF2B5EF4-FFF2-40B4-BE49-F238E27FC236}">
                  <a16:creationId xmlns:a16="http://schemas.microsoft.com/office/drawing/2014/main" id="{DF0FC499-1918-3B2C-06DC-0D445AEAD16D}"/>
                </a:ext>
              </a:extLst>
            </p:cNvPr>
            <p:cNvSpPr txBox="1">
              <a:spLocks noChangeArrowheads="1"/>
            </p:cNvSpPr>
            <p:nvPr/>
          </p:nvSpPr>
          <p:spPr bwMode="auto">
            <a:xfrm>
              <a:off x="935533" y="33125307"/>
              <a:ext cx="7775644" cy="327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结构畸变的类型取决于</a:t>
              </a:r>
              <a:r>
                <a:rPr lang="en-US" altLang="zh-CN" sz="2800" b="1" dirty="0">
                  <a:solidFill>
                    <a:srgbClr val="352D8D"/>
                  </a:solidFill>
                  <a:latin typeface="+mj-lt"/>
                  <a:ea typeface="华文细黑" panose="02010600040101010101" pitchFamily="2" charset="-122"/>
                </a:rPr>
                <a:t>Pb-I</a:t>
              </a:r>
              <a:r>
                <a:rPr lang="zh-CN" altLang="en-US" sz="2800" b="1" dirty="0">
                  <a:solidFill>
                    <a:srgbClr val="352D8D"/>
                  </a:solidFill>
                  <a:latin typeface="+mj-lt"/>
                  <a:ea typeface="华文细黑" panose="02010600040101010101" pitchFamily="2" charset="-122"/>
                </a:rPr>
                <a:t>键长</a:t>
              </a:r>
              <a:r>
                <a:rPr lang="zh-CN" altLang="en-US" sz="2800" dirty="0">
                  <a:latin typeface="+mj-lt"/>
                  <a:ea typeface="华文细黑" panose="02010600040101010101" pitchFamily="2" charset="-122"/>
                </a:rPr>
                <a:t>。</a:t>
              </a:r>
              <a:endParaRPr lang="en-US" altLang="zh-CN" sz="2800" dirty="0">
                <a:latin typeface="+mj-lt"/>
                <a:ea typeface="华文细黑" panose="02010600040101010101" pitchFamily="2" charset="-122"/>
              </a:endParaRPr>
            </a:p>
            <a:p>
              <a:pPr algn="just">
                <a:lnSpc>
                  <a:spcPct val="110000"/>
                </a:lnSpc>
                <a:spcBef>
                  <a:spcPts val="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八面体扭转的结构，</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八面体发生旋转，键长</a:t>
              </a:r>
              <a:r>
                <a:rPr lang="zh-CN" altLang="en-US" sz="2800" b="1" dirty="0">
                  <a:solidFill>
                    <a:srgbClr val="352D8D"/>
                  </a:solidFill>
                  <a:latin typeface="+mj-lt"/>
                  <a:ea typeface="华文细黑" panose="02010600040101010101" pitchFamily="2" charset="-122"/>
                </a:rPr>
                <a:t>基本不变</a:t>
              </a:r>
              <a:r>
                <a:rPr lang="zh-CN" altLang="en-US" sz="2800" dirty="0">
                  <a:latin typeface="+mj-lt"/>
                  <a:ea typeface="华文细黑" panose="02010600040101010101" pitchFamily="2" charset="-122"/>
                </a:rPr>
                <a:t>；而偏心位移的结构中，</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键长被大尺寸</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离子撑开而</a:t>
              </a:r>
              <a:r>
                <a:rPr lang="zh-CN" altLang="en-US" sz="2800" b="1" dirty="0">
                  <a:solidFill>
                    <a:srgbClr val="352D8D"/>
                  </a:solidFill>
                  <a:latin typeface="+mj-lt"/>
                  <a:ea typeface="华文细黑" panose="02010600040101010101" pitchFamily="2" charset="-122"/>
                </a:rPr>
                <a:t>拉伸</a:t>
              </a:r>
              <a:r>
                <a:rPr lang="zh-CN" altLang="en-US" sz="2800" dirty="0">
                  <a:latin typeface="+mj-lt"/>
                  <a:ea typeface="华文细黑" panose="02010600040101010101" pitchFamily="2" charset="-122"/>
                </a:rPr>
                <a:t>。</a:t>
              </a:r>
              <a:endParaRPr lang="en-US" altLang="zh-CN" sz="2800" dirty="0">
                <a:latin typeface="+mj-lt"/>
                <a:ea typeface="华文细黑" panose="02010600040101010101" pitchFamily="2" charset="-122"/>
              </a:endParaRPr>
            </a:p>
            <a:p>
              <a:pPr algn="just">
                <a:lnSpc>
                  <a:spcPct val="110000"/>
                </a:lnSpc>
                <a:spcBef>
                  <a:spcPts val="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另外，我们发现偏心位移发生的方向与</a:t>
              </a:r>
              <a:r>
                <a:rPr lang="en-US" altLang="zh-CN" sz="2800" b="1" dirty="0">
                  <a:solidFill>
                    <a:srgbClr val="352D8D"/>
                  </a:solidFill>
                  <a:latin typeface="+mj-lt"/>
                  <a:ea typeface="华文细黑" panose="02010600040101010101" pitchFamily="2" charset="-122"/>
                </a:rPr>
                <a:t>Pb-I</a:t>
              </a:r>
              <a:r>
                <a:rPr lang="zh-CN" altLang="en-US" sz="2800" b="1" dirty="0">
                  <a:solidFill>
                    <a:srgbClr val="352D8D"/>
                  </a:solidFill>
                  <a:latin typeface="+mj-lt"/>
                  <a:ea typeface="华文细黑" panose="02010600040101010101" pitchFamily="2" charset="-122"/>
                </a:rPr>
                <a:t>键长最长的方向</a:t>
              </a:r>
              <a:r>
                <a:rPr lang="zh-CN" altLang="en-US" sz="2800" dirty="0">
                  <a:latin typeface="+mj-lt"/>
                  <a:ea typeface="华文细黑" panose="02010600040101010101" pitchFamily="2" charset="-122"/>
                </a:rPr>
                <a:t>存在很高的一致性。</a:t>
              </a:r>
              <a:endParaRPr lang="en-US" altLang="zh-CN" sz="2800" b="1" dirty="0">
                <a:latin typeface="+mj-lt"/>
                <a:ea typeface="华文细黑" panose="02010600040101010101" pitchFamily="2" charset="-122"/>
              </a:endParaRPr>
            </a:p>
          </p:txBody>
        </p:sp>
        <p:pic>
          <p:nvPicPr>
            <p:cNvPr id="59" name="图片 58">
              <a:extLst>
                <a:ext uri="{FF2B5EF4-FFF2-40B4-BE49-F238E27FC236}">
                  <a16:creationId xmlns:a16="http://schemas.microsoft.com/office/drawing/2014/main" id="{B5A7B197-2E67-B437-213E-BD3A47D4E276}"/>
                </a:ext>
              </a:extLst>
            </p:cNvPr>
            <p:cNvPicPr>
              <a:picLocks noChangeAspect="1"/>
            </p:cNvPicPr>
            <p:nvPr/>
          </p:nvPicPr>
          <p:blipFill rotWithShape="1">
            <a:blip r:embed="rId9">
              <a:extLst>
                <a:ext uri="{28A0092B-C50C-407E-A947-70E740481C1C}">
                  <a14:useLocalDpi xmlns:a14="http://schemas.microsoft.com/office/drawing/2010/main" val="0"/>
                </a:ext>
              </a:extLst>
            </a:blip>
            <a:srcRect l="24074" t="69766" r="54156" b="1071"/>
            <a:stretch/>
          </p:blipFill>
          <p:spPr>
            <a:xfrm>
              <a:off x="8727096" y="33109790"/>
              <a:ext cx="3540797" cy="3344753"/>
            </a:xfrm>
            <a:prstGeom prst="rect">
              <a:avLst/>
            </a:prstGeom>
          </p:spPr>
        </p:pic>
      </p:grpSp>
      <p:sp>
        <p:nvSpPr>
          <p:cNvPr id="62" name="矩形 61">
            <a:extLst>
              <a:ext uri="{FF2B5EF4-FFF2-40B4-BE49-F238E27FC236}">
                <a16:creationId xmlns:a16="http://schemas.microsoft.com/office/drawing/2014/main" id="{FC1BC040-0216-E2C0-4788-2AD6867EDC7D}"/>
              </a:ext>
            </a:extLst>
          </p:cNvPr>
          <p:cNvSpPr/>
          <p:nvPr/>
        </p:nvSpPr>
        <p:spPr>
          <a:xfrm>
            <a:off x="796950" y="36289157"/>
            <a:ext cx="14788428" cy="759092"/>
          </a:xfrm>
          <a:prstGeom prst="rect">
            <a:avLst/>
          </a:prstGeom>
          <a:solidFill>
            <a:srgbClr val="5F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3600" dirty="0">
                <a:latin typeface="微软雅黑" panose="020B0503020204020204" pitchFamily="34" charset="-122"/>
                <a:ea typeface="微软雅黑" panose="020B0503020204020204" pitchFamily="34" charset="-122"/>
              </a:rPr>
              <a:t>2D LHP</a:t>
            </a:r>
            <a:r>
              <a:rPr lang="zh-CN" altLang="en-US" sz="3600" dirty="0">
                <a:latin typeface="微软雅黑" panose="020B0503020204020204" pitchFamily="34" charset="-122"/>
                <a:ea typeface="微软雅黑" panose="020B0503020204020204" pitchFamily="34" charset="-122"/>
              </a:rPr>
              <a:t>中的</a:t>
            </a:r>
            <a:r>
              <a:rPr lang="en-US" altLang="zh-CN" sz="3600" dirty="0">
                <a:latin typeface="微软雅黑" panose="020B0503020204020204" pitchFamily="34" charset="-122"/>
                <a:ea typeface="微软雅黑" panose="020B0503020204020204" pitchFamily="34" charset="-122"/>
              </a:rPr>
              <a:t>ns</a:t>
            </a:r>
            <a:r>
              <a:rPr lang="en-US" altLang="zh-CN" sz="3600" baseline="300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孤对电子表述</a:t>
            </a:r>
          </a:p>
        </p:txBody>
      </p:sp>
      <p:pic>
        <p:nvPicPr>
          <p:cNvPr id="14336" name="图片 14335">
            <a:extLst>
              <a:ext uri="{FF2B5EF4-FFF2-40B4-BE49-F238E27FC236}">
                <a16:creationId xmlns:a16="http://schemas.microsoft.com/office/drawing/2014/main" id="{FD0E001B-1252-5CF2-D639-D6118E003368}"/>
              </a:ext>
            </a:extLst>
          </p:cNvPr>
          <p:cNvPicPr>
            <a:picLocks noChangeAspect="1"/>
          </p:cNvPicPr>
          <p:nvPr/>
        </p:nvPicPr>
        <p:blipFill rotWithShape="1">
          <a:blip r:embed="rId12">
            <a:extLst>
              <a:ext uri="{28A0092B-C50C-407E-A947-70E740481C1C}">
                <a14:useLocalDpi xmlns:a14="http://schemas.microsoft.com/office/drawing/2010/main" val="0"/>
              </a:ext>
            </a:extLst>
          </a:blip>
          <a:srcRect l="776" t="6335" r="74699" b="66513"/>
          <a:stretch/>
        </p:blipFill>
        <p:spPr>
          <a:xfrm>
            <a:off x="1365996" y="37663246"/>
            <a:ext cx="4294939" cy="2389151"/>
          </a:xfrm>
          <a:prstGeom prst="rect">
            <a:avLst/>
          </a:prstGeom>
        </p:spPr>
      </p:pic>
      <p:pic>
        <p:nvPicPr>
          <p:cNvPr id="14339" name="图片 14338">
            <a:extLst>
              <a:ext uri="{FF2B5EF4-FFF2-40B4-BE49-F238E27FC236}">
                <a16:creationId xmlns:a16="http://schemas.microsoft.com/office/drawing/2014/main" id="{5089FE8E-E42D-1359-7856-646A6D655173}"/>
              </a:ext>
            </a:extLst>
          </p:cNvPr>
          <p:cNvPicPr>
            <a:picLocks noChangeAspect="1"/>
          </p:cNvPicPr>
          <p:nvPr/>
        </p:nvPicPr>
        <p:blipFill rotWithShape="1">
          <a:blip r:embed="rId12">
            <a:extLst>
              <a:ext uri="{28A0092B-C50C-407E-A947-70E740481C1C}">
                <a14:useLocalDpi xmlns:a14="http://schemas.microsoft.com/office/drawing/2010/main" val="0"/>
              </a:ext>
            </a:extLst>
          </a:blip>
          <a:srcRect l="1029" t="36972" r="74446" b="35876"/>
          <a:stretch/>
        </p:blipFill>
        <p:spPr>
          <a:xfrm>
            <a:off x="6339044" y="37663246"/>
            <a:ext cx="4294939" cy="2389151"/>
          </a:xfrm>
          <a:prstGeom prst="rect">
            <a:avLst/>
          </a:prstGeom>
        </p:spPr>
      </p:pic>
      <p:pic>
        <p:nvPicPr>
          <p:cNvPr id="14341" name="图片 14340">
            <a:extLst>
              <a:ext uri="{FF2B5EF4-FFF2-40B4-BE49-F238E27FC236}">
                <a16:creationId xmlns:a16="http://schemas.microsoft.com/office/drawing/2014/main" id="{9E3327D8-3C61-6FD8-3011-ECD1C8E63E2A}"/>
              </a:ext>
            </a:extLst>
          </p:cNvPr>
          <p:cNvPicPr>
            <a:picLocks noChangeAspect="1"/>
          </p:cNvPicPr>
          <p:nvPr/>
        </p:nvPicPr>
        <p:blipFill rotWithShape="1">
          <a:blip r:embed="rId12">
            <a:extLst>
              <a:ext uri="{28A0092B-C50C-407E-A947-70E740481C1C}">
                <a14:useLocalDpi xmlns:a14="http://schemas.microsoft.com/office/drawing/2010/main" val="0"/>
              </a:ext>
            </a:extLst>
          </a:blip>
          <a:srcRect l="2348" t="63670" r="74240" b="1365"/>
          <a:stretch/>
        </p:blipFill>
        <p:spPr>
          <a:xfrm>
            <a:off x="11473969" y="37225261"/>
            <a:ext cx="4100040" cy="3076567"/>
          </a:xfrm>
          <a:prstGeom prst="rect">
            <a:avLst/>
          </a:prstGeom>
        </p:spPr>
      </p:pic>
      <p:sp>
        <p:nvSpPr>
          <p:cNvPr id="14342" name="Text Box 9">
            <a:extLst>
              <a:ext uri="{FF2B5EF4-FFF2-40B4-BE49-F238E27FC236}">
                <a16:creationId xmlns:a16="http://schemas.microsoft.com/office/drawing/2014/main" id="{56FBDAC9-20AA-07C9-2BB8-1D01032B9151}"/>
              </a:ext>
            </a:extLst>
          </p:cNvPr>
          <p:cNvSpPr txBox="1">
            <a:spLocks noChangeArrowheads="1"/>
          </p:cNvSpPr>
          <p:nvPr/>
        </p:nvSpPr>
        <p:spPr bwMode="auto">
          <a:xfrm>
            <a:off x="963922" y="40388671"/>
            <a:ext cx="14621456" cy="115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我们将</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八面体的拉伸分为三种模式：</a:t>
            </a:r>
            <a:r>
              <a:rPr lang="en-US" altLang="zh-CN" sz="2800" b="1" dirty="0">
                <a:solidFill>
                  <a:srgbClr val="352D8D"/>
                </a:solidFill>
                <a:latin typeface="+mj-lt"/>
                <a:ea typeface="华文细黑" panose="02010600040101010101" pitchFamily="2" charset="-122"/>
              </a:rPr>
              <a:t>x</a:t>
            </a:r>
            <a:r>
              <a:rPr lang="zh-CN" altLang="en-US" sz="2800" b="1" dirty="0">
                <a:solidFill>
                  <a:srgbClr val="352D8D"/>
                </a:solidFill>
                <a:latin typeface="+mj-lt"/>
                <a:ea typeface="华文细黑" panose="02010600040101010101" pitchFamily="2" charset="-122"/>
              </a:rPr>
              <a:t>轴拉伸</a:t>
            </a:r>
            <a:r>
              <a:rPr lang="zh-CN" altLang="en-US" sz="2800" dirty="0">
                <a:latin typeface="+mj-lt"/>
                <a:ea typeface="华文细黑" panose="02010600040101010101" pitchFamily="2" charset="-122"/>
              </a:rPr>
              <a:t>，</a:t>
            </a:r>
            <a:r>
              <a:rPr lang="en-US" altLang="zh-CN" sz="2800" b="1" dirty="0" err="1">
                <a:solidFill>
                  <a:srgbClr val="352D8D"/>
                </a:solidFill>
                <a:latin typeface="+mj-lt"/>
                <a:ea typeface="华文细黑" panose="02010600040101010101" pitchFamily="2" charset="-122"/>
              </a:rPr>
              <a:t>xy</a:t>
            </a:r>
            <a:r>
              <a:rPr lang="zh-CN" altLang="en-US" sz="2800" b="1" dirty="0">
                <a:solidFill>
                  <a:srgbClr val="352D8D"/>
                </a:solidFill>
                <a:latin typeface="+mj-lt"/>
                <a:ea typeface="华文细黑" panose="02010600040101010101" pitchFamily="2" charset="-122"/>
              </a:rPr>
              <a:t>共同拉伸</a:t>
            </a:r>
            <a:r>
              <a:rPr lang="zh-CN" altLang="en-US" sz="2800" dirty="0">
                <a:latin typeface="+mj-lt"/>
                <a:ea typeface="华文细黑" panose="02010600040101010101" pitchFamily="2" charset="-122"/>
              </a:rPr>
              <a:t>，</a:t>
            </a:r>
            <a:r>
              <a:rPr lang="en-US" altLang="zh-CN" sz="2800" b="1" dirty="0">
                <a:solidFill>
                  <a:srgbClr val="352D8D"/>
                </a:solidFill>
                <a:latin typeface="+mj-lt"/>
                <a:ea typeface="华文细黑" panose="02010600040101010101" pitchFamily="2" charset="-122"/>
              </a:rPr>
              <a:t>z</a:t>
            </a:r>
            <a:r>
              <a:rPr lang="zh-CN" altLang="en-US" sz="2800" b="1" dirty="0">
                <a:solidFill>
                  <a:srgbClr val="352D8D"/>
                </a:solidFill>
                <a:latin typeface="+mj-lt"/>
                <a:ea typeface="华文细黑" panose="02010600040101010101" pitchFamily="2" charset="-122"/>
              </a:rPr>
              <a:t>轴拉伸。</a:t>
            </a:r>
            <a:endParaRPr lang="en-US" altLang="zh-CN" sz="2800" b="1" dirty="0">
              <a:solidFill>
                <a:srgbClr val="352D8D"/>
              </a:solidFill>
              <a:latin typeface="+mj-lt"/>
              <a:ea typeface="华文细黑" panose="02010600040101010101" pitchFamily="2" charset="-122"/>
            </a:endParaRPr>
          </a:p>
          <a:p>
            <a:pPr algn="just">
              <a:lnSpc>
                <a:spcPct val="110000"/>
              </a:lnSpc>
              <a:spcBef>
                <a:spcPts val="0"/>
              </a:spcBef>
              <a:spcAft>
                <a:spcPts val="1200"/>
              </a:spcAft>
            </a:pPr>
            <a:r>
              <a:rPr lang="en-US" altLang="zh-CN" sz="2800" b="1" dirty="0">
                <a:solidFill>
                  <a:srgbClr val="352D8D"/>
                </a:solidFill>
                <a:latin typeface="+mj-lt"/>
                <a:ea typeface="华文细黑" panose="02010600040101010101" pitchFamily="2" charset="-122"/>
              </a:rPr>
              <a:t>	</a:t>
            </a:r>
            <a:r>
              <a:rPr lang="zh-CN" altLang="en-US" sz="2800" dirty="0">
                <a:latin typeface="+mj-lt"/>
                <a:ea typeface="华文细黑" panose="02010600040101010101" pitchFamily="2" charset="-122"/>
              </a:rPr>
              <a:t>以</a:t>
            </a:r>
            <a:r>
              <a:rPr lang="en-US" altLang="zh-CN" sz="2800" dirty="0">
                <a:latin typeface="+mj-lt"/>
                <a:ea typeface="华文细黑" panose="02010600040101010101" pitchFamily="2" charset="-122"/>
              </a:rPr>
              <a:t>Cs</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为模型，通过</a:t>
            </a:r>
            <a:r>
              <a:rPr lang="en-US" altLang="zh-CN" sz="2800" dirty="0">
                <a:latin typeface="+mj-lt"/>
                <a:ea typeface="华文细黑" panose="02010600040101010101" pitchFamily="2" charset="-122"/>
              </a:rPr>
              <a:t>DFT</a:t>
            </a:r>
            <a:r>
              <a:rPr lang="zh-CN" altLang="en-US" sz="2800" dirty="0">
                <a:latin typeface="+mj-lt"/>
                <a:ea typeface="华文细黑" panose="02010600040101010101" pitchFamily="2" charset="-122"/>
              </a:rPr>
              <a:t>计算当</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离子位于不同位置时，体系总能量的</a:t>
            </a:r>
            <a:r>
              <a:rPr lang="zh-CN" altLang="en-US" sz="2800" b="1" dirty="0">
                <a:solidFill>
                  <a:srgbClr val="352D8D"/>
                </a:solidFill>
                <a:latin typeface="+mj-lt"/>
                <a:ea typeface="华文细黑" panose="02010600040101010101" pitchFamily="2" charset="-122"/>
              </a:rPr>
              <a:t>势能曲线。</a:t>
            </a:r>
            <a:endParaRPr lang="en-US" altLang="zh-CN" sz="2800" b="1" dirty="0">
              <a:latin typeface="+mj-lt"/>
              <a:ea typeface="华文细黑" panose="02010600040101010101" pitchFamily="2" charset="-122"/>
            </a:endParaRPr>
          </a:p>
        </p:txBody>
      </p:sp>
      <p:sp>
        <p:nvSpPr>
          <p:cNvPr id="14344" name="矩形: 圆角 14343">
            <a:extLst>
              <a:ext uri="{FF2B5EF4-FFF2-40B4-BE49-F238E27FC236}">
                <a16:creationId xmlns:a16="http://schemas.microsoft.com/office/drawing/2014/main" id="{38CF833F-BB79-6939-1A65-F7C6B15579AB}"/>
              </a:ext>
            </a:extLst>
          </p:cNvPr>
          <p:cNvSpPr/>
          <p:nvPr/>
        </p:nvSpPr>
        <p:spPr>
          <a:xfrm>
            <a:off x="830039" y="37202001"/>
            <a:ext cx="14788428" cy="4538440"/>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385" name="组合 14384">
            <a:extLst>
              <a:ext uri="{FF2B5EF4-FFF2-40B4-BE49-F238E27FC236}">
                <a16:creationId xmlns:a16="http://schemas.microsoft.com/office/drawing/2014/main" id="{50C7978A-F50A-D809-5FB0-83A9C4111334}"/>
              </a:ext>
            </a:extLst>
          </p:cNvPr>
          <p:cNvGrpSpPr/>
          <p:nvPr/>
        </p:nvGrpSpPr>
        <p:grpSpPr>
          <a:xfrm>
            <a:off x="16770387" y="10046489"/>
            <a:ext cx="14788428" cy="4548618"/>
            <a:chOff x="16770387" y="10046489"/>
            <a:chExt cx="14788428" cy="4548618"/>
          </a:xfrm>
        </p:grpSpPr>
        <p:sp>
          <p:nvSpPr>
            <p:cNvPr id="30" name="Text Box 9">
              <a:extLst>
                <a:ext uri="{FF2B5EF4-FFF2-40B4-BE49-F238E27FC236}">
                  <a16:creationId xmlns:a16="http://schemas.microsoft.com/office/drawing/2014/main" id="{42BBED6F-2842-06E7-23ED-B40A6379CA44}"/>
                </a:ext>
              </a:extLst>
            </p:cNvPr>
            <p:cNvSpPr txBox="1">
              <a:spLocks noChangeArrowheads="1"/>
            </p:cNvSpPr>
            <p:nvPr/>
          </p:nvSpPr>
          <p:spPr bwMode="auto">
            <a:xfrm>
              <a:off x="16861420" y="10409143"/>
              <a:ext cx="8653166" cy="362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随着八面体拉伸程度加剧，势能曲线由原来的抛物线形转变为</a:t>
              </a:r>
              <a:r>
                <a:rPr lang="zh-CN" altLang="en-US" sz="2800" b="1" dirty="0">
                  <a:solidFill>
                    <a:srgbClr val="352D8D"/>
                  </a:solidFill>
                  <a:latin typeface="+mj-lt"/>
                  <a:ea typeface="华文细黑" panose="02010600040101010101" pitchFamily="2" charset="-122"/>
                </a:rPr>
                <a:t>双势阱形</a:t>
              </a:r>
              <a:r>
                <a:rPr lang="zh-CN" altLang="en-US" sz="2800" dirty="0">
                  <a:latin typeface="+mj-lt"/>
                  <a:ea typeface="华文细黑" panose="02010600040101010101" pitchFamily="2" charset="-122"/>
                </a:rPr>
                <a:t>，象征</a:t>
              </a:r>
              <a:r>
                <a:rPr lang="zh-CN" altLang="en-US" sz="2800" b="1" dirty="0">
                  <a:solidFill>
                    <a:srgbClr val="352D8D"/>
                  </a:solidFill>
                  <a:latin typeface="+mj-lt"/>
                  <a:ea typeface="华文细黑" panose="02010600040101010101" pitchFamily="2" charset="-122"/>
                </a:rPr>
                <a:t>晶格振动非谐性</a:t>
              </a:r>
              <a:r>
                <a:rPr lang="zh-CN" altLang="en-US" sz="2800" dirty="0">
                  <a:latin typeface="+mj-lt"/>
                  <a:ea typeface="华文细黑" panose="02010600040101010101" pitchFamily="2" charset="-122"/>
                </a:rPr>
                <a:t>的上升。</a:t>
              </a:r>
              <a:endParaRPr lang="en-US" altLang="zh-CN" sz="2800"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值得注意的是势能曲线的变形仅在</a:t>
              </a:r>
              <a:r>
                <a:rPr lang="zh-CN" altLang="en-US" sz="2800" b="1" dirty="0">
                  <a:solidFill>
                    <a:srgbClr val="352D8D"/>
                  </a:solidFill>
                  <a:latin typeface="+mj-lt"/>
                  <a:ea typeface="华文细黑" panose="02010600040101010101" pitchFamily="2" charset="-122"/>
                </a:rPr>
                <a:t>拉伸方向</a:t>
              </a:r>
              <a:r>
                <a:rPr lang="zh-CN" altLang="en-US" sz="2800" dirty="0">
                  <a:latin typeface="+mj-lt"/>
                  <a:ea typeface="华文细黑" panose="02010600040101010101" pitchFamily="2" charset="-122"/>
                </a:rPr>
                <a:t>上出现，例如</a:t>
              </a:r>
              <a:r>
                <a:rPr lang="en-US" altLang="zh-CN" sz="2800" dirty="0">
                  <a:latin typeface="+mj-lt"/>
                  <a:ea typeface="华文细黑" panose="02010600040101010101" pitchFamily="2" charset="-122"/>
                </a:rPr>
                <a:t>x-</a:t>
              </a:r>
              <a:r>
                <a:rPr lang="zh-CN" altLang="en-US" sz="2800" dirty="0">
                  <a:latin typeface="+mj-lt"/>
                  <a:ea typeface="华文细黑" panose="02010600040101010101" pitchFamily="2" charset="-122"/>
                </a:rPr>
                <a:t>拉伸模式下，仅</a:t>
              </a:r>
              <a:r>
                <a:rPr lang="en-US" altLang="zh-CN" sz="2800" dirty="0">
                  <a:latin typeface="+mj-lt"/>
                  <a:ea typeface="华文细黑" panose="02010600040101010101" pitchFamily="2" charset="-122"/>
                </a:rPr>
                <a:t>&lt;100&gt;</a:t>
              </a:r>
              <a:r>
                <a:rPr lang="zh-CN" altLang="en-US" sz="2800" dirty="0">
                  <a:latin typeface="+mj-lt"/>
                  <a:ea typeface="华文细黑" panose="02010600040101010101" pitchFamily="2" charset="-122"/>
                </a:rPr>
                <a:t>方向的势能曲线明显变化，另两个方向几乎不受影响。</a:t>
              </a:r>
              <a:endParaRPr lang="en-US" altLang="zh-CN" sz="2800"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这印证了</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八面体拉伸方向与偏心位移方向之间的相关性。</a:t>
              </a:r>
              <a:endParaRPr lang="en-US" altLang="zh-CN" sz="2800" dirty="0">
                <a:latin typeface="+mj-lt"/>
                <a:ea typeface="华文细黑" panose="02010600040101010101" pitchFamily="2" charset="-122"/>
              </a:endParaRPr>
            </a:p>
          </p:txBody>
        </p:sp>
        <p:pic>
          <p:nvPicPr>
            <p:cNvPr id="14345" name="图片 14344">
              <a:extLst>
                <a:ext uri="{FF2B5EF4-FFF2-40B4-BE49-F238E27FC236}">
                  <a16:creationId xmlns:a16="http://schemas.microsoft.com/office/drawing/2014/main" id="{BB5870CC-B9BF-1DBC-0BA5-4BC8D26DEA59}"/>
                </a:ext>
              </a:extLst>
            </p:cNvPr>
            <p:cNvPicPr>
              <a:picLocks noChangeAspect="1"/>
            </p:cNvPicPr>
            <p:nvPr/>
          </p:nvPicPr>
          <p:blipFill rotWithShape="1">
            <a:blip r:embed="rId12">
              <a:extLst>
                <a:ext uri="{28A0092B-C50C-407E-A947-70E740481C1C}">
                  <a14:useLocalDpi xmlns:a14="http://schemas.microsoft.com/office/drawing/2010/main" val="0"/>
                </a:ext>
              </a:extLst>
            </a:blip>
            <a:srcRect l="27047" r="17031" b="-114"/>
            <a:stretch/>
          </p:blipFill>
          <p:spPr>
            <a:xfrm>
              <a:off x="26336462" y="10046489"/>
              <a:ext cx="5056796" cy="4548617"/>
            </a:xfrm>
            <a:prstGeom prst="rect">
              <a:avLst/>
            </a:prstGeom>
          </p:spPr>
        </p:pic>
        <p:sp>
          <p:nvSpPr>
            <p:cNvPr id="14346" name="矩形: 圆角 14345">
              <a:extLst>
                <a:ext uri="{FF2B5EF4-FFF2-40B4-BE49-F238E27FC236}">
                  <a16:creationId xmlns:a16="http://schemas.microsoft.com/office/drawing/2014/main" id="{CB88D2BB-4258-D7A7-31D9-A3FD1D14E345}"/>
                </a:ext>
              </a:extLst>
            </p:cNvPr>
            <p:cNvSpPr/>
            <p:nvPr/>
          </p:nvSpPr>
          <p:spPr>
            <a:xfrm>
              <a:off x="16770387" y="10057915"/>
              <a:ext cx="14788428" cy="4537192"/>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81" name="组合 14380">
            <a:extLst>
              <a:ext uri="{FF2B5EF4-FFF2-40B4-BE49-F238E27FC236}">
                <a16:creationId xmlns:a16="http://schemas.microsoft.com/office/drawing/2014/main" id="{70B2F405-A5C2-224D-1D07-3D9866AF2025}"/>
              </a:ext>
            </a:extLst>
          </p:cNvPr>
          <p:cNvGrpSpPr/>
          <p:nvPr/>
        </p:nvGrpSpPr>
        <p:grpSpPr>
          <a:xfrm>
            <a:off x="16770387" y="14758765"/>
            <a:ext cx="14788428" cy="2250780"/>
            <a:chOff x="16770387" y="15478845"/>
            <a:chExt cx="14788428" cy="2250780"/>
          </a:xfrm>
        </p:grpSpPr>
        <p:sp>
          <p:nvSpPr>
            <p:cNvPr id="14347" name="矩形: 圆角 14346">
              <a:extLst>
                <a:ext uri="{FF2B5EF4-FFF2-40B4-BE49-F238E27FC236}">
                  <a16:creationId xmlns:a16="http://schemas.microsoft.com/office/drawing/2014/main" id="{7BD7CCCD-FD44-3A42-F1A7-64A2374A398F}"/>
                </a:ext>
              </a:extLst>
            </p:cNvPr>
            <p:cNvSpPr/>
            <p:nvPr/>
          </p:nvSpPr>
          <p:spPr>
            <a:xfrm>
              <a:off x="16770387" y="15478845"/>
              <a:ext cx="14788428" cy="2250780"/>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48" name="图片 14347">
              <a:extLst>
                <a:ext uri="{FF2B5EF4-FFF2-40B4-BE49-F238E27FC236}">
                  <a16:creationId xmlns:a16="http://schemas.microsoft.com/office/drawing/2014/main" id="{4A83C52F-46C3-54A6-9227-621BF687EFF7}"/>
                </a:ext>
              </a:extLst>
            </p:cNvPr>
            <p:cNvPicPr>
              <a:picLocks noChangeAspect="1"/>
            </p:cNvPicPr>
            <p:nvPr/>
          </p:nvPicPr>
          <p:blipFill rotWithShape="1">
            <a:blip r:embed="rId12">
              <a:extLst>
                <a:ext uri="{28A0092B-C50C-407E-A947-70E740481C1C}">
                  <a14:useLocalDpi xmlns:a14="http://schemas.microsoft.com/office/drawing/2010/main" val="0"/>
                </a:ext>
              </a:extLst>
            </a:blip>
            <a:srcRect l="85171" t="-532" r="1" b="71052"/>
            <a:stretch/>
          </p:blipFill>
          <p:spPr>
            <a:xfrm>
              <a:off x="16935760" y="15571702"/>
              <a:ext cx="1843060" cy="1841177"/>
            </a:xfrm>
            <a:prstGeom prst="rect">
              <a:avLst/>
            </a:prstGeom>
          </p:spPr>
        </p:pic>
        <p:pic>
          <p:nvPicPr>
            <p:cNvPr id="14349" name="图片 14348">
              <a:extLst>
                <a:ext uri="{FF2B5EF4-FFF2-40B4-BE49-F238E27FC236}">
                  <a16:creationId xmlns:a16="http://schemas.microsoft.com/office/drawing/2014/main" id="{63CF32A3-8EDD-CB3D-E051-DE29DC39E605}"/>
                </a:ext>
              </a:extLst>
            </p:cNvPr>
            <p:cNvPicPr>
              <a:picLocks noChangeAspect="1"/>
            </p:cNvPicPr>
            <p:nvPr/>
          </p:nvPicPr>
          <p:blipFill rotWithShape="1">
            <a:blip r:embed="rId12">
              <a:extLst>
                <a:ext uri="{28A0092B-C50C-407E-A947-70E740481C1C}">
                  <a14:useLocalDpi xmlns:a14="http://schemas.microsoft.com/office/drawing/2010/main" val="0"/>
                </a:ext>
              </a:extLst>
            </a:blip>
            <a:srcRect l="85215" t="32457" r="-43" b="38063"/>
            <a:stretch/>
          </p:blipFill>
          <p:spPr>
            <a:xfrm>
              <a:off x="18778820" y="15581884"/>
              <a:ext cx="1843060" cy="1841177"/>
            </a:xfrm>
            <a:prstGeom prst="rect">
              <a:avLst/>
            </a:prstGeom>
          </p:spPr>
        </p:pic>
        <p:pic>
          <p:nvPicPr>
            <p:cNvPr id="14350" name="图片 14349">
              <a:extLst>
                <a:ext uri="{FF2B5EF4-FFF2-40B4-BE49-F238E27FC236}">
                  <a16:creationId xmlns:a16="http://schemas.microsoft.com/office/drawing/2014/main" id="{B1E0DB20-F46D-05C9-0175-05B3C1F3433A}"/>
                </a:ext>
              </a:extLst>
            </p:cNvPr>
            <p:cNvPicPr>
              <a:picLocks noChangeAspect="1"/>
            </p:cNvPicPr>
            <p:nvPr/>
          </p:nvPicPr>
          <p:blipFill rotWithShape="1">
            <a:blip r:embed="rId12">
              <a:extLst>
                <a:ext uri="{28A0092B-C50C-407E-A947-70E740481C1C}">
                  <a14:useLocalDpi xmlns:a14="http://schemas.microsoft.com/office/drawing/2010/main" val="0"/>
                </a:ext>
              </a:extLst>
            </a:blip>
            <a:srcRect l="85051" t="65109" r="121" b="5411"/>
            <a:stretch/>
          </p:blipFill>
          <p:spPr>
            <a:xfrm>
              <a:off x="20592132" y="15631057"/>
              <a:ext cx="1843060" cy="1841177"/>
            </a:xfrm>
            <a:prstGeom prst="rect">
              <a:avLst/>
            </a:prstGeom>
          </p:spPr>
        </p:pic>
        <p:sp>
          <p:nvSpPr>
            <p:cNvPr id="14351" name="Text Box 9">
              <a:extLst>
                <a:ext uri="{FF2B5EF4-FFF2-40B4-BE49-F238E27FC236}">
                  <a16:creationId xmlns:a16="http://schemas.microsoft.com/office/drawing/2014/main" id="{1F72F910-B12D-9C3D-923B-3194F6ED372D}"/>
                </a:ext>
              </a:extLst>
            </p:cNvPr>
            <p:cNvSpPr txBox="1">
              <a:spLocks noChangeArrowheads="1"/>
            </p:cNvSpPr>
            <p:nvPr/>
          </p:nvSpPr>
          <p:spPr bwMode="auto">
            <a:xfrm>
              <a:off x="22435192" y="16131847"/>
              <a:ext cx="8958066" cy="100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000"/>
                </a:spcAft>
              </a:pPr>
              <a:r>
                <a:rPr lang="en-US" altLang="zh-CN" sz="2800" dirty="0">
                  <a:latin typeface="+mj-lt"/>
                  <a:ea typeface="华文细黑" panose="02010600040101010101" pitchFamily="2" charset="-122"/>
                </a:rPr>
                <a:t>	Pb</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6s</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孤对电子在空间上的表述可以从</a:t>
              </a:r>
              <a:r>
                <a:rPr lang="zh-CN" altLang="en-US" sz="2800" b="1" dirty="0">
                  <a:solidFill>
                    <a:srgbClr val="352D8D"/>
                  </a:solidFill>
                  <a:latin typeface="+mj-lt"/>
                  <a:ea typeface="华文细黑" panose="02010600040101010101" pitchFamily="2" charset="-122"/>
                </a:rPr>
                <a:t>电子局域化函数</a:t>
              </a:r>
              <a:r>
                <a:rPr lang="en-US" altLang="zh-CN" sz="2800" dirty="0">
                  <a:latin typeface="+mj-lt"/>
                  <a:ea typeface="华文细黑" panose="02010600040101010101" pitchFamily="2" charset="-122"/>
                </a:rPr>
                <a:t>(</a:t>
              </a:r>
              <a:r>
                <a:rPr lang="en-US" altLang="zh-CN" sz="2800" dirty="0">
                  <a:solidFill>
                    <a:srgbClr val="352D8D"/>
                  </a:solidFill>
                  <a:latin typeface="+mj-lt"/>
                  <a:ea typeface="华文细黑" panose="02010600040101010101" pitchFamily="2" charset="-122"/>
                </a:rPr>
                <a:t>Electron Localization Function</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上看出。</a:t>
              </a:r>
              <a:endParaRPr lang="en-US" altLang="zh-CN" sz="2800" dirty="0">
                <a:latin typeface="+mj-lt"/>
                <a:ea typeface="华文细黑" panose="02010600040101010101" pitchFamily="2" charset="-122"/>
              </a:endParaRPr>
            </a:p>
          </p:txBody>
        </p:sp>
        <p:sp>
          <p:nvSpPr>
            <p:cNvPr id="14352" name="Text Box 9">
              <a:extLst>
                <a:ext uri="{FF2B5EF4-FFF2-40B4-BE49-F238E27FC236}">
                  <a16:creationId xmlns:a16="http://schemas.microsoft.com/office/drawing/2014/main" id="{FE76D660-B7FD-79B3-461B-0DB410491277}"/>
                </a:ext>
              </a:extLst>
            </p:cNvPr>
            <p:cNvSpPr txBox="1">
              <a:spLocks noChangeArrowheads="1"/>
            </p:cNvSpPr>
            <p:nvPr/>
          </p:nvSpPr>
          <p:spPr bwMode="auto">
            <a:xfrm>
              <a:off x="17013183" y="17302790"/>
              <a:ext cx="1607149" cy="40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spcBef>
                  <a:spcPts val="0"/>
                </a:spcBef>
                <a:spcAft>
                  <a:spcPts val="1000"/>
                </a:spcAft>
              </a:pPr>
              <a:r>
                <a:rPr lang="en-US" altLang="zh-CN" sz="2000" dirty="0">
                  <a:latin typeface="+mj-lt"/>
                  <a:ea typeface="华文细黑" panose="02010600040101010101" pitchFamily="2" charset="-122"/>
                </a:rPr>
                <a:t>x-stretching</a:t>
              </a:r>
            </a:p>
          </p:txBody>
        </p:sp>
        <p:sp>
          <p:nvSpPr>
            <p:cNvPr id="14353" name="Text Box 9">
              <a:extLst>
                <a:ext uri="{FF2B5EF4-FFF2-40B4-BE49-F238E27FC236}">
                  <a16:creationId xmlns:a16="http://schemas.microsoft.com/office/drawing/2014/main" id="{46E64404-4D05-7B88-2892-21D7EFBB34E9}"/>
                </a:ext>
              </a:extLst>
            </p:cNvPr>
            <p:cNvSpPr txBox="1">
              <a:spLocks noChangeArrowheads="1"/>
            </p:cNvSpPr>
            <p:nvPr/>
          </p:nvSpPr>
          <p:spPr bwMode="auto">
            <a:xfrm>
              <a:off x="18719924" y="17302790"/>
              <a:ext cx="1811304" cy="40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spcBef>
                  <a:spcPts val="0"/>
                </a:spcBef>
                <a:spcAft>
                  <a:spcPts val="1000"/>
                </a:spcAft>
              </a:pPr>
              <a:r>
                <a:rPr lang="en-US" altLang="zh-CN" sz="2000" dirty="0" err="1">
                  <a:latin typeface="+mj-lt"/>
                  <a:ea typeface="华文细黑" panose="02010600040101010101" pitchFamily="2" charset="-122"/>
                </a:rPr>
                <a:t>xy</a:t>
              </a:r>
              <a:r>
                <a:rPr lang="en-US" altLang="zh-CN" sz="2000" dirty="0">
                  <a:latin typeface="+mj-lt"/>
                  <a:ea typeface="华文细黑" panose="02010600040101010101" pitchFamily="2" charset="-122"/>
                </a:rPr>
                <a:t>-stretching</a:t>
              </a:r>
            </a:p>
          </p:txBody>
        </p:sp>
        <p:sp>
          <p:nvSpPr>
            <p:cNvPr id="14356" name="Text Box 9">
              <a:extLst>
                <a:ext uri="{FF2B5EF4-FFF2-40B4-BE49-F238E27FC236}">
                  <a16:creationId xmlns:a16="http://schemas.microsoft.com/office/drawing/2014/main" id="{4527BFEF-6195-4C14-DBF9-76E3113F983E}"/>
                </a:ext>
              </a:extLst>
            </p:cNvPr>
            <p:cNvSpPr txBox="1">
              <a:spLocks noChangeArrowheads="1"/>
            </p:cNvSpPr>
            <p:nvPr/>
          </p:nvSpPr>
          <p:spPr bwMode="auto">
            <a:xfrm>
              <a:off x="20717883" y="17302790"/>
              <a:ext cx="1607149" cy="40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spcBef>
                  <a:spcPts val="0"/>
                </a:spcBef>
                <a:spcAft>
                  <a:spcPts val="1000"/>
                </a:spcAft>
              </a:pPr>
              <a:r>
                <a:rPr lang="en-US" altLang="zh-CN" sz="2000" dirty="0">
                  <a:latin typeface="+mj-lt"/>
                  <a:ea typeface="华文细黑" panose="02010600040101010101" pitchFamily="2" charset="-122"/>
                </a:rPr>
                <a:t>z-stretching</a:t>
              </a:r>
            </a:p>
          </p:txBody>
        </p:sp>
      </p:grpSp>
      <p:sp>
        <p:nvSpPr>
          <p:cNvPr id="14357" name="矩形 14356">
            <a:extLst>
              <a:ext uri="{FF2B5EF4-FFF2-40B4-BE49-F238E27FC236}">
                <a16:creationId xmlns:a16="http://schemas.microsoft.com/office/drawing/2014/main" id="{E961595E-A899-49C6-51BB-0D8B5FD1753A}"/>
              </a:ext>
            </a:extLst>
          </p:cNvPr>
          <p:cNvSpPr/>
          <p:nvPr/>
        </p:nvSpPr>
        <p:spPr>
          <a:xfrm>
            <a:off x="16770387" y="17639085"/>
            <a:ext cx="14788428" cy="759092"/>
          </a:xfrm>
          <a:prstGeom prst="rect">
            <a:avLst/>
          </a:prstGeom>
          <a:solidFill>
            <a:srgbClr val="5F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3600" dirty="0">
                <a:latin typeface="微软雅黑" panose="020B0503020204020204" pitchFamily="34" charset="-122"/>
                <a:ea typeface="微软雅黑" panose="020B0503020204020204" pitchFamily="34" charset="-122"/>
              </a:rPr>
              <a:t>光物理性质与晶格非谐性</a:t>
            </a:r>
          </a:p>
        </p:txBody>
      </p:sp>
      <p:sp>
        <p:nvSpPr>
          <p:cNvPr id="14358" name="矩形 14357">
            <a:extLst>
              <a:ext uri="{FF2B5EF4-FFF2-40B4-BE49-F238E27FC236}">
                <a16:creationId xmlns:a16="http://schemas.microsoft.com/office/drawing/2014/main" id="{22793CEF-1EF9-E4F7-08F0-13F0D53FC844}"/>
              </a:ext>
            </a:extLst>
          </p:cNvPr>
          <p:cNvSpPr/>
          <p:nvPr/>
        </p:nvSpPr>
        <p:spPr>
          <a:xfrm>
            <a:off x="16802365" y="29826880"/>
            <a:ext cx="14788428" cy="759092"/>
          </a:xfrm>
          <a:prstGeom prst="rect">
            <a:avLst/>
          </a:prstGeom>
          <a:solidFill>
            <a:srgbClr val="5F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3600" dirty="0">
                <a:latin typeface="微软雅黑" panose="020B0503020204020204" pitchFamily="34" charset="-122"/>
                <a:ea typeface="微软雅黑" panose="020B0503020204020204" pitchFamily="34" charset="-122"/>
              </a:rPr>
              <a:t>结构和光物理性质的高压调控</a:t>
            </a:r>
          </a:p>
        </p:txBody>
      </p:sp>
      <p:grpSp>
        <p:nvGrpSpPr>
          <p:cNvPr id="14384" name="组合 14383">
            <a:extLst>
              <a:ext uri="{FF2B5EF4-FFF2-40B4-BE49-F238E27FC236}">
                <a16:creationId xmlns:a16="http://schemas.microsoft.com/office/drawing/2014/main" id="{CE39D360-5B85-69B4-D94D-B4621A0AECF5}"/>
              </a:ext>
            </a:extLst>
          </p:cNvPr>
          <p:cNvGrpSpPr/>
          <p:nvPr/>
        </p:nvGrpSpPr>
        <p:grpSpPr>
          <a:xfrm>
            <a:off x="16768236" y="30734970"/>
            <a:ext cx="14788428" cy="3465955"/>
            <a:chOff x="16768236" y="31023551"/>
            <a:chExt cx="14788428" cy="3465955"/>
          </a:xfrm>
        </p:grpSpPr>
        <p:pic>
          <p:nvPicPr>
            <p:cNvPr id="14360" name="图片 14359">
              <a:extLst>
                <a:ext uri="{FF2B5EF4-FFF2-40B4-BE49-F238E27FC236}">
                  <a16:creationId xmlns:a16="http://schemas.microsoft.com/office/drawing/2014/main" id="{D7AE8A38-E010-B758-0880-168A1DE74CD3}"/>
                </a:ext>
              </a:extLst>
            </p:cNvPr>
            <p:cNvPicPr>
              <a:picLocks noChangeAspect="1"/>
            </p:cNvPicPr>
            <p:nvPr/>
          </p:nvPicPr>
          <p:blipFill rotWithShape="1">
            <a:blip r:embed="rId13">
              <a:extLst>
                <a:ext uri="{28A0092B-C50C-407E-A947-70E740481C1C}">
                  <a14:useLocalDpi xmlns:a14="http://schemas.microsoft.com/office/drawing/2010/main" val="0"/>
                </a:ext>
              </a:extLst>
            </a:blip>
            <a:srcRect l="30522"/>
            <a:stretch/>
          </p:blipFill>
          <p:spPr>
            <a:xfrm>
              <a:off x="24017694" y="31032573"/>
              <a:ext cx="7431357" cy="3384595"/>
            </a:xfrm>
            <a:prstGeom prst="rect">
              <a:avLst/>
            </a:prstGeom>
          </p:spPr>
        </p:pic>
        <p:sp>
          <p:nvSpPr>
            <p:cNvPr id="14361" name="Text Box 9">
              <a:extLst>
                <a:ext uri="{FF2B5EF4-FFF2-40B4-BE49-F238E27FC236}">
                  <a16:creationId xmlns:a16="http://schemas.microsoft.com/office/drawing/2014/main" id="{32B8F9D5-996D-AC5D-8AB6-D678A91D8FDA}"/>
                </a:ext>
              </a:extLst>
            </p:cNvPr>
            <p:cNvSpPr txBox="1">
              <a:spLocks noChangeArrowheads="1"/>
            </p:cNvSpPr>
            <p:nvPr/>
          </p:nvSpPr>
          <p:spPr bwMode="auto">
            <a:xfrm>
              <a:off x="16935760" y="31406452"/>
              <a:ext cx="7104191" cy="257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600"/>
                </a:spcBef>
                <a:spcAft>
                  <a:spcPts val="600"/>
                </a:spcAft>
              </a:pPr>
              <a:r>
                <a:rPr lang="en-US" altLang="zh-CN" sz="2800" dirty="0">
                  <a:latin typeface="+mj-lt"/>
                  <a:ea typeface="华文细黑" panose="02010600040101010101" pitchFamily="2" charset="-122"/>
                </a:rPr>
                <a:t>	</a:t>
              </a:r>
              <a:r>
                <a:rPr lang="zh-CN" altLang="en-US" sz="2800" b="1" dirty="0">
                  <a:solidFill>
                    <a:srgbClr val="352D8D"/>
                  </a:solidFill>
                  <a:latin typeface="+mj-lt"/>
                  <a:ea typeface="华文细黑" panose="02010600040101010101" pitchFamily="2" charset="-122"/>
                </a:rPr>
                <a:t>加压</a:t>
              </a:r>
              <a:r>
                <a:rPr lang="zh-CN" altLang="en-US" sz="2800" dirty="0">
                  <a:latin typeface="+mj-lt"/>
                  <a:ea typeface="华文细黑" panose="02010600040101010101" pitchFamily="2" charset="-122"/>
                </a:rPr>
                <a:t>也是一种调控</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键长的方法。</a:t>
              </a:r>
              <a:endParaRPr lang="en-US" altLang="zh-CN" sz="2800" dirty="0">
                <a:latin typeface="+mj-lt"/>
                <a:ea typeface="华文细黑" panose="02010600040101010101" pitchFamily="2" charset="-122"/>
              </a:endParaRPr>
            </a:p>
            <a:p>
              <a:pPr algn="just">
                <a:lnSpc>
                  <a:spcPct val="110000"/>
                </a:lnSpc>
                <a:spcBef>
                  <a:spcPts val="600"/>
                </a:spcBef>
                <a:spcAft>
                  <a:spcPts val="6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对</a:t>
              </a:r>
              <a:r>
                <a:rPr lang="en-US" altLang="zh-CN" sz="2800" dirty="0">
                  <a:latin typeface="+mj-lt"/>
                  <a:ea typeface="华文细黑" panose="02010600040101010101" pitchFamily="2" charset="-122"/>
                </a:rPr>
                <a:t>(R-MBA)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这一常压下有偏心位移的结构，加压使其键长缩短，从而抑制了</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和偏心位移的倾向，因此</a:t>
              </a:r>
              <a:r>
                <a:rPr lang="zh-CN" altLang="en-US" sz="2800" b="1" dirty="0">
                  <a:solidFill>
                    <a:srgbClr val="352D8D"/>
                  </a:solidFill>
                  <a:latin typeface="+mj-lt"/>
                  <a:ea typeface="华文细黑" panose="02010600040101010101" pitchFamily="2" charset="-122"/>
                </a:rPr>
                <a:t>电</a:t>
              </a:r>
              <a:r>
                <a:rPr lang="en-US" altLang="zh-CN" sz="2800" b="1" dirty="0">
                  <a:solidFill>
                    <a:srgbClr val="352D8D"/>
                  </a:solidFill>
                  <a:latin typeface="+mj-lt"/>
                  <a:ea typeface="华文细黑" panose="02010600040101010101" pitchFamily="2" charset="-122"/>
                </a:rPr>
                <a:t>-</a:t>
              </a:r>
              <a:r>
                <a:rPr lang="zh-CN" altLang="en-US" sz="2800" b="1" dirty="0">
                  <a:solidFill>
                    <a:srgbClr val="352D8D"/>
                  </a:solidFill>
                  <a:latin typeface="+mj-lt"/>
                  <a:ea typeface="华文细黑" panose="02010600040101010101" pitchFamily="2" charset="-122"/>
                </a:rPr>
                <a:t>声耦合强度降低</a:t>
              </a:r>
              <a:r>
                <a:rPr lang="zh-CN" altLang="en-US" sz="2800" dirty="0">
                  <a:latin typeface="+mj-lt"/>
                  <a:ea typeface="华文细黑" panose="02010600040101010101" pitchFamily="2" charset="-122"/>
                </a:rPr>
                <a:t>，</a:t>
              </a:r>
              <a:r>
                <a:rPr lang="en-US" altLang="zh-CN" sz="2800" b="1" dirty="0">
                  <a:solidFill>
                    <a:srgbClr val="352D8D"/>
                  </a:solidFill>
                  <a:latin typeface="+mj-lt"/>
                  <a:ea typeface="华文细黑" panose="02010600040101010101" pitchFamily="2" charset="-122"/>
                </a:rPr>
                <a:t>PL</a:t>
              </a:r>
              <a:r>
                <a:rPr lang="zh-CN" altLang="en-US" sz="2800" b="1" dirty="0">
                  <a:solidFill>
                    <a:srgbClr val="352D8D"/>
                  </a:solidFill>
                  <a:latin typeface="+mj-lt"/>
                  <a:ea typeface="华文细黑" panose="02010600040101010101" pitchFamily="2" charset="-122"/>
                </a:rPr>
                <a:t>强度提高</a:t>
              </a:r>
              <a:r>
                <a:rPr lang="zh-CN" altLang="en-US" sz="2800" dirty="0">
                  <a:latin typeface="+mj-lt"/>
                  <a:ea typeface="华文细黑" panose="02010600040101010101" pitchFamily="2" charset="-122"/>
                </a:rPr>
                <a:t>。</a:t>
              </a:r>
              <a:endParaRPr lang="en-US" altLang="zh-CN" sz="2800" dirty="0">
                <a:latin typeface="+mj-lt"/>
                <a:ea typeface="华文细黑" panose="02010600040101010101" pitchFamily="2" charset="-122"/>
              </a:endParaRPr>
            </a:p>
          </p:txBody>
        </p:sp>
        <p:sp>
          <p:nvSpPr>
            <p:cNvPr id="14362" name="矩形: 圆角 14361">
              <a:extLst>
                <a:ext uri="{FF2B5EF4-FFF2-40B4-BE49-F238E27FC236}">
                  <a16:creationId xmlns:a16="http://schemas.microsoft.com/office/drawing/2014/main" id="{6C94388E-E9F5-68A1-41ED-3BA7C39C1732}"/>
                </a:ext>
              </a:extLst>
            </p:cNvPr>
            <p:cNvSpPr/>
            <p:nvPr/>
          </p:nvSpPr>
          <p:spPr>
            <a:xfrm>
              <a:off x="16768236" y="31023551"/>
              <a:ext cx="14788428" cy="3465955"/>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82" name="组合 14381">
            <a:extLst>
              <a:ext uri="{FF2B5EF4-FFF2-40B4-BE49-F238E27FC236}">
                <a16:creationId xmlns:a16="http://schemas.microsoft.com/office/drawing/2014/main" id="{51D87DA0-D4B4-E63D-4310-EE9640733D08}"/>
              </a:ext>
            </a:extLst>
          </p:cNvPr>
          <p:cNvGrpSpPr/>
          <p:nvPr/>
        </p:nvGrpSpPr>
        <p:grpSpPr>
          <a:xfrm>
            <a:off x="16776387" y="18538991"/>
            <a:ext cx="14788428" cy="6013500"/>
            <a:chOff x="16776387" y="18806763"/>
            <a:chExt cx="14788428" cy="6013500"/>
          </a:xfrm>
        </p:grpSpPr>
        <p:sp>
          <p:nvSpPr>
            <p:cNvPr id="14367" name="矩形: 圆角 14366">
              <a:extLst>
                <a:ext uri="{FF2B5EF4-FFF2-40B4-BE49-F238E27FC236}">
                  <a16:creationId xmlns:a16="http://schemas.microsoft.com/office/drawing/2014/main" id="{360197AC-0B8A-6BF6-B347-E8BAE71158B7}"/>
                </a:ext>
              </a:extLst>
            </p:cNvPr>
            <p:cNvSpPr/>
            <p:nvPr/>
          </p:nvSpPr>
          <p:spPr>
            <a:xfrm>
              <a:off x="16776387" y="18806763"/>
              <a:ext cx="14788428" cy="6013500"/>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68" name="图片 14367">
              <a:extLst>
                <a:ext uri="{FF2B5EF4-FFF2-40B4-BE49-F238E27FC236}">
                  <a16:creationId xmlns:a16="http://schemas.microsoft.com/office/drawing/2014/main" id="{259832DE-D6BC-8908-B85C-FEA746721755}"/>
                </a:ext>
              </a:extLst>
            </p:cNvPr>
            <p:cNvPicPr>
              <a:picLocks noChangeAspect="1"/>
            </p:cNvPicPr>
            <p:nvPr/>
          </p:nvPicPr>
          <p:blipFill rotWithShape="1">
            <a:blip r:embed="rId14">
              <a:extLst>
                <a:ext uri="{28A0092B-C50C-407E-A947-70E740481C1C}">
                  <a14:useLocalDpi xmlns:a14="http://schemas.microsoft.com/office/drawing/2010/main" val="0"/>
                </a:ext>
              </a:extLst>
            </a:blip>
            <a:srcRect l="1631" t="1356" r="1074" b="58038"/>
            <a:stretch/>
          </p:blipFill>
          <p:spPr>
            <a:xfrm>
              <a:off x="18143860" y="18874028"/>
              <a:ext cx="12206301" cy="3567570"/>
            </a:xfrm>
            <a:prstGeom prst="rect">
              <a:avLst/>
            </a:prstGeom>
          </p:spPr>
        </p:pic>
        <p:sp>
          <p:nvSpPr>
            <p:cNvPr id="14373" name="Text Box 9">
              <a:extLst>
                <a:ext uri="{FF2B5EF4-FFF2-40B4-BE49-F238E27FC236}">
                  <a16:creationId xmlns:a16="http://schemas.microsoft.com/office/drawing/2014/main" id="{1CDADFD5-9F8D-3BC4-F6B1-75EDBE7D07F3}"/>
                </a:ext>
              </a:extLst>
            </p:cNvPr>
            <p:cNvSpPr txBox="1">
              <a:spLocks noChangeArrowheads="1"/>
            </p:cNvSpPr>
            <p:nvPr/>
          </p:nvSpPr>
          <p:spPr bwMode="auto">
            <a:xfrm>
              <a:off x="17136209" y="22544487"/>
              <a:ext cx="14274065" cy="207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000"/>
                </a:spcAft>
              </a:pPr>
              <a:r>
                <a:rPr lang="en-US" altLang="zh-CN" sz="2800" dirty="0">
                  <a:latin typeface="+mj-lt"/>
                  <a:ea typeface="华文细黑" panose="02010600040101010101" pitchFamily="2" charset="-122"/>
                </a:rPr>
                <a:t>	2D LHP</a:t>
              </a:r>
              <a:r>
                <a:rPr lang="zh-CN" altLang="en-US" sz="2800" dirty="0">
                  <a:latin typeface="+mj-lt"/>
                  <a:ea typeface="华文细黑" panose="02010600040101010101" pitchFamily="2" charset="-122"/>
                </a:rPr>
                <a:t>的</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峰常见长波侧拖尾</a:t>
              </a:r>
              <a:r>
                <a:rPr lang="en-US" altLang="zh-CN" sz="2800" dirty="0">
                  <a:latin typeface="+mj-lt"/>
                  <a:ea typeface="华文细黑" panose="02010600040101010101" pitchFamily="2" charset="-122"/>
                </a:rPr>
                <a:t>(Urbach Tail)</a:t>
              </a:r>
              <a:r>
                <a:rPr lang="zh-CN" altLang="en-US" sz="2800" dirty="0">
                  <a:latin typeface="+mj-lt"/>
                  <a:ea typeface="华文细黑" panose="02010600040101010101" pitchFamily="2" charset="-122"/>
                </a:rPr>
                <a:t>，其源于激子与晶格声子的相互作用</a:t>
              </a:r>
              <a:r>
                <a:rPr lang="en-US" altLang="zh-CN" sz="2800" dirty="0">
                  <a:latin typeface="+mj-lt"/>
                  <a:ea typeface="华文细黑" panose="02010600040101010101" pitchFamily="2" charset="-122"/>
                </a:rPr>
                <a:t>(</a:t>
              </a:r>
              <a:r>
                <a:rPr lang="zh-CN" altLang="en-US" sz="2800" b="1" dirty="0">
                  <a:solidFill>
                    <a:srgbClr val="352D8D"/>
                  </a:solidFill>
                  <a:latin typeface="+mj-lt"/>
                  <a:ea typeface="华文细黑" panose="02010600040101010101" pitchFamily="2" charset="-122"/>
                </a:rPr>
                <a:t>电</a:t>
              </a:r>
              <a:r>
                <a:rPr lang="en-US" altLang="zh-CN" sz="2800" b="1" dirty="0">
                  <a:solidFill>
                    <a:srgbClr val="352D8D"/>
                  </a:solidFill>
                  <a:latin typeface="+mj-lt"/>
                  <a:ea typeface="华文细黑" panose="02010600040101010101" pitchFamily="2" charset="-122"/>
                </a:rPr>
                <a:t>-</a:t>
              </a:r>
              <a:r>
                <a:rPr lang="zh-CN" altLang="en-US" sz="2800" b="1" dirty="0">
                  <a:solidFill>
                    <a:srgbClr val="352D8D"/>
                  </a:solidFill>
                  <a:latin typeface="+mj-lt"/>
                  <a:ea typeface="华文细黑" panose="02010600040101010101" pitchFamily="2" charset="-122"/>
                </a:rPr>
                <a:t>声耦合</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。我们用</a:t>
              </a:r>
              <a:r>
                <a:rPr lang="zh-CN" altLang="en-US" sz="2800" b="1" dirty="0">
                  <a:solidFill>
                    <a:srgbClr val="352D8D"/>
                  </a:solidFill>
                  <a:latin typeface="+mj-lt"/>
                  <a:ea typeface="华文细黑" panose="02010600040101010101" pitchFamily="2" charset="-122"/>
                </a:rPr>
                <a:t>不对称因子</a:t>
              </a:r>
              <a:r>
                <a:rPr lang="en-US" altLang="zh-CN" sz="2800" dirty="0">
                  <a:latin typeface="+mj-lt"/>
                  <a:ea typeface="华文细黑" panose="02010600040101010101" pitchFamily="2" charset="-122"/>
                </a:rPr>
                <a:t>(</a:t>
              </a:r>
              <a:r>
                <a:rPr lang="en-US" altLang="zh-CN" sz="2800" dirty="0">
                  <a:solidFill>
                    <a:srgbClr val="352D8D"/>
                  </a:solidFill>
                  <a:latin typeface="+mj-lt"/>
                  <a:ea typeface="华文细黑" panose="02010600040101010101" pitchFamily="2" charset="-122"/>
                </a:rPr>
                <a:t>Asymmetric Factor</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来定量描述拖尾程度。</a:t>
              </a:r>
              <a:endParaRPr lang="en-US" altLang="zh-CN" sz="2800"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不同</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的钙钛矿中，随着</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键长增长，</a:t>
              </a:r>
              <a:r>
                <a:rPr lang="en-US" altLang="zh-CN" sz="2800" dirty="0">
                  <a:latin typeface="+mj-lt"/>
                  <a:ea typeface="华文细黑" panose="02010600040101010101" pitchFamily="2" charset="-122"/>
                </a:rPr>
                <a:t>AF</a:t>
              </a:r>
              <a:r>
                <a:rPr lang="zh-CN" altLang="en-US" sz="2800" dirty="0">
                  <a:latin typeface="+mj-lt"/>
                  <a:ea typeface="华文细黑" panose="02010600040101010101" pitchFamily="2" charset="-122"/>
                </a:rPr>
                <a:t>上升，相对</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量子产率降低。这是因为大尺寸</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诱导了</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与偏心位移的产生，增强了电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声耦合，导致</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峰拖尾、</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强度减弱。</a:t>
              </a:r>
              <a:endParaRPr lang="en-US" altLang="zh-CN" sz="2800" dirty="0">
                <a:latin typeface="+mj-lt"/>
                <a:ea typeface="华文细黑" panose="02010600040101010101" pitchFamily="2" charset="-122"/>
              </a:endParaRPr>
            </a:p>
          </p:txBody>
        </p:sp>
      </p:grpSp>
      <p:grpSp>
        <p:nvGrpSpPr>
          <p:cNvPr id="14383" name="组合 14382">
            <a:extLst>
              <a:ext uri="{FF2B5EF4-FFF2-40B4-BE49-F238E27FC236}">
                <a16:creationId xmlns:a16="http://schemas.microsoft.com/office/drawing/2014/main" id="{4D3D6047-4A9B-464C-B76C-28E42ABCE48C}"/>
              </a:ext>
            </a:extLst>
          </p:cNvPr>
          <p:cNvGrpSpPr/>
          <p:nvPr/>
        </p:nvGrpSpPr>
        <p:grpSpPr>
          <a:xfrm>
            <a:off x="16712234" y="24695869"/>
            <a:ext cx="14852581" cy="5011376"/>
            <a:chOff x="16712234" y="25039122"/>
            <a:chExt cx="14852581" cy="5011376"/>
          </a:xfrm>
        </p:grpSpPr>
        <p:pic>
          <p:nvPicPr>
            <p:cNvPr id="14366" name="图片 14365">
              <a:extLst>
                <a:ext uri="{FF2B5EF4-FFF2-40B4-BE49-F238E27FC236}">
                  <a16:creationId xmlns:a16="http://schemas.microsoft.com/office/drawing/2014/main" id="{0C821D79-49A0-3E1F-FA4A-9CBD94DA3C30}"/>
                </a:ext>
              </a:extLst>
            </p:cNvPr>
            <p:cNvPicPr>
              <a:picLocks noChangeAspect="1"/>
            </p:cNvPicPr>
            <p:nvPr/>
          </p:nvPicPr>
          <p:blipFill rotWithShape="1">
            <a:blip r:embed="rId14">
              <a:extLst>
                <a:ext uri="{28A0092B-C50C-407E-A947-70E740481C1C}">
                  <a14:useLocalDpi xmlns:a14="http://schemas.microsoft.com/office/drawing/2010/main" val="0"/>
                </a:ext>
              </a:extLst>
            </a:blip>
            <a:srcRect t="41709" r="70049"/>
            <a:stretch/>
          </p:blipFill>
          <p:spPr>
            <a:xfrm>
              <a:off x="16712234" y="25045328"/>
              <a:ext cx="3672408" cy="5005170"/>
            </a:xfrm>
            <a:prstGeom prst="rect">
              <a:avLst/>
            </a:prstGeom>
          </p:spPr>
        </p:pic>
        <p:pic>
          <p:nvPicPr>
            <p:cNvPr id="14371" name="图片 14370">
              <a:extLst>
                <a:ext uri="{FF2B5EF4-FFF2-40B4-BE49-F238E27FC236}">
                  <a16:creationId xmlns:a16="http://schemas.microsoft.com/office/drawing/2014/main" id="{58E2BE62-500E-4C90-B80E-6BDE37AF5E65}"/>
                </a:ext>
              </a:extLst>
            </p:cNvPr>
            <p:cNvPicPr>
              <a:picLocks noChangeAspect="1"/>
            </p:cNvPicPr>
            <p:nvPr/>
          </p:nvPicPr>
          <p:blipFill rotWithShape="1">
            <a:blip r:embed="rId14">
              <a:extLst>
                <a:ext uri="{28A0092B-C50C-407E-A947-70E740481C1C}">
                  <a14:useLocalDpi xmlns:a14="http://schemas.microsoft.com/office/drawing/2010/main" val="0"/>
                </a:ext>
              </a:extLst>
            </a:blip>
            <a:srcRect l="30014" t="70411" r="39489" b="1425"/>
            <a:stretch/>
          </p:blipFill>
          <p:spPr>
            <a:xfrm>
              <a:off x="20260772" y="27502672"/>
              <a:ext cx="3739295" cy="2418272"/>
            </a:xfrm>
            <a:prstGeom prst="rect">
              <a:avLst/>
            </a:prstGeom>
          </p:spPr>
        </p:pic>
        <p:pic>
          <p:nvPicPr>
            <p:cNvPr id="14372" name="图片 14371">
              <a:extLst>
                <a:ext uri="{FF2B5EF4-FFF2-40B4-BE49-F238E27FC236}">
                  <a16:creationId xmlns:a16="http://schemas.microsoft.com/office/drawing/2014/main" id="{45C68B79-E79C-BC2C-12FE-A681A6221195}"/>
                </a:ext>
              </a:extLst>
            </p:cNvPr>
            <p:cNvPicPr>
              <a:picLocks noChangeAspect="1"/>
            </p:cNvPicPr>
            <p:nvPr/>
          </p:nvPicPr>
          <p:blipFill rotWithShape="1">
            <a:blip r:embed="rId14">
              <a:extLst>
                <a:ext uri="{28A0092B-C50C-407E-A947-70E740481C1C}">
                  <a14:useLocalDpi xmlns:a14="http://schemas.microsoft.com/office/drawing/2010/main" val="0"/>
                </a:ext>
              </a:extLst>
            </a:blip>
            <a:srcRect l="60383" t="41401" r="8426" b="29765"/>
            <a:stretch/>
          </p:blipFill>
          <p:spPr>
            <a:xfrm>
              <a:off x="20232554" y="25039122"/>
              <a:ext cx="3824496" cy="2475818"/>
            </a:xfrm>
            <a:prstGeom prst="rect">
              <a:avLst/>
            </a:prstGeom>
          </p:spPr>
        </p:pic>
        <p:sp>
          <p:nvSpPr>
            <p:cNvPr id="14370" name="矩形: 圆角 14369">
              <a:extLst>
                <a:ext uri="{FF2B5EF4-FFF2-40B4-BE49-F238E27FC236}">
                  <a16:creationId xmlns:a16="http://schemas.microsoft.com/office/drawing/2014/main" id="{70664A02-6733-FC0F-D0F1-2C2820038E33}"/>
                </a:ext>
              </a:extLst>
            </p:cNvPr>
            <p:cNvSpPr/>
            <p:nvPr/>
          </p:nvSpPr>
          <p:spPr>
            <a:xfrm>
              <a:off x="16776387" y="25040631"/>
              <a:ext cx="14788428" cy="4925832"/>
            </a:xfrm>
            <a:prstGeom prst="roundRect">
              <a:avLst>
                <a:gd name="adj" fmla="val 5931"/>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76" name="Text Box 9">
              <a:extLst>
                <a:ext uri="{FF2B5EF4-FFF2-40B4-BE49-F238E27FC236}">
                  <a16:creationId xmlns:a16="http://schemas.microsoft.com/office/drawing/2014/main" id="{43F3E957-63ED-879D-3155-5493CFB5C4B4}"/>
                </a:ext>
              </a:extLst>
            </p:cNvPr>
            <p:cNvSpPr txBox="1">
              <a:spLocks noChangeArrowheads="1"/>
            </p:cNvSpPr>
            <p:nvPr/>
          </p:nvSpPr>
          <p:spPr bwMode="auto">
            <a:xfrm>
              <a:off x="24064220" y="25630550"/>
              <a:ext cx="7383124" cy="383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60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晶格非谐性上升的另一个结果是</a:t>
              </a:r>
              <a:r>
                <a:rPr lang="en-US" altLang="zh-CN" sz="2800" b="1" dirty="0">
                  <a:solidFill>
                    <a:srgbClr val="352D8D"/>
                  </a:solidFill>
                  <a:latin typeface="+mj-lt"/>
                  <a:ea typeface="华文细黑" panose="02010600040101010101" pitchFamily="2" charset="-122"/>
                </a:rPr>
                <a:t>Raman</a:t>
              </a:r>
              <a:r>
                <a:rPr lang="zh-CN" altLang="en-US" sz="2800" b="1" dirty="0">
                  <a:solidFill>
                    <a:srgbClr val="352D8D"/>
                  </a:solidFill>
                  <a:latin typeface="+mj-lt"/>
                  <a:ea typeface="华文细黑" panose="02010600040101010101" pitchFamily="2" charset="-122"/>
                </a:rPr>
                <a:t>中心峰</a:t>
              </a:r>
              <a:r>
                <a:rPr lang="zh-CN" altLang="en-US" sz="2800" dirty="0">
                  <a:latin typeface="+mj-lt"/>
                  <a:ea typeface="华文细黑" panose="02010600040101010101" pitchFamily="2" charset="-122"/>
                </a:rPr>
                <a:t>的增强。</a:t>
              </a:r>
              <a:endParaRPr lang="en-US" altLang="zh-CN" sz="2800" dirty="0">
                <a:latin typeface="+mj-lt"/>
                <a:ea typeface="华文细黑" panose="02010600040101010101" pitchFamily="2" charset="-122"/>
              </a:endParaRPr>
            </a:p>
            <a:p>
              <a:pPr algn="just">
                <a:lnSpc>
                  <a:spcPct val="110000"/>
                </a:lnSpc>
                <a:spcBef>
                  <a:spcPts val="60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在结构畸变程度不同的</a:t>
              </a:r>
              <a:r>
                <a:rPr lang="en-US" altLang="zh-CN" sz="2800" dirty="0">
                  <a:latin typeface="+mj-lt"/>
                  <a:ea typeface="华文细黑" panose="02010600040101010101" pitchFamily="2" charset="-122"/>
                </a:rPr>
                <a:t>6</a:t>
              </a:r>
              <a:r>
                <a:rPr lang="zh-CN" altLang="en-US" sz="2800" dirty="0">
                  <a:latin typeface="+mj-lt"/>
                  <a:ea typeface="华文细黑" panose="02010600040101010101" pitchFamily="2" charset="-122"/>
                </a:rPr>
                <a:t>种结构中，八面体扭转和偏心位移均表现出明显的中心峰，而过渡结构</a:t>
              </a:r>
              <a:r>
                <a:rPr lang="en-US" altLang="zh-CN" sz="2800" dirty="0">
                  <a:latin typeface="+mj-lt"/>
                  <a:ea typeface="华文细黑" panose="02010600040101010101" pitchFamily="2" charset="-122"/>
                </a:rPr>
                <a:t>(PEA)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则几乎没有中心峰。</a:t>
              </a:r>
              <a:endParaRPr lang="en-US" altLang="zh-CN" sz="2800" dirty="0">
                <a:latin typeface="+mj-lt"/>
                <a:ea typeface="华文细黑" panose="02010600040101010101" pitchFamily="2" charset="-122"/>
              </a:endParaRPr>
            </a:p>
            <a:p>
              <a:pPr algn="just">
                <a:lnSpc>
                  <a:spcPct val="110000"/>
                </a:lnSpc>
                <a:spcBef>
                  <a:spcPts val="600"/>
                </a:spcBef>
                <a:spcAft>
                  <a:spcPts val="12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中心峰强的结构，电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声耦合作用强，解释了为什么有结构畸变的样品通常</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更弱。</a:t>
              </a:r>
              <a:endParaRPr lang="en-US" altLang="zh-CN" sz="2800" dirty="0">
                <a:latin typeface="+mj-lt"/>
                <a:ea typeface="华文细黑" panose="02010600040101010101" pitchFamily="2" charset="-122"/>
              </a:endParaRPr>
            </a:p>
          </p:txBody>
        </p:sp>
      </p:grpSp>
      <p:sp>
        <p:nvSpPr>
          <p:cNvPr id="14379" name="Text Box 9">
            <a:extLst>
              <a:ext uri="{FF2B5EF4-FFF2-40B4-BE49-F238E27FC236}">
                <a16:creationId xmlns:a16="http://schemas.microsoft.com/office/drawing/2014/main" id="{A1A72BF7-4D4C-DDD2-EBD5-D96AD4039A17}"/>
              </a:ext>
            </a:extLst>
          </p:cNvPr>
          <p:cNvSpPr txBox="1">
            <a:spLocks noChangeArrowheads="1"/>
          </p:cNvSpPr>
          <p:nvPr/>
        </p:nvSpPr>
        <p:spPr bwMode="auto">
          <a:xfrm>
            <a:off x="17042923" y="35865926"/>
            <a:ext cx="14168086" cy="3591583"/>
          </a:xfrm>
          <a:prstGeom prst="rect">
            <a:avLst/>
          </a:prstGeom>
          <a:solidFill>
            <a:srgbClr val="5F6EFF">
              <a:alpha val="20000"/>
            </a:srgbClr>
          </a:solidFill>
          <a:ln>
            <a:noFill/>
          </a:ln>
        </p:spPr>
        <p:txBody>
          <a:bodyPr wrap="square"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1200"/>
              </a:spcBef>
              <a:spcAft>
                <a:spcPts val="600"/>
              </a:spcAft>
            </a:pPr>
            <a:r>
              <a:rPr lang="en-US" altLang="zh-CN" sz="2800" dirty="0">
                <a:latin typeface="+mj-lt"/>
                <a:ea typeface="华文细黑" panose="02010600040101010101" pitchFamily="2" charset="-122"/>
              </a:rPr>
              <a:t>	1. </a:t>
            </a:r>
            <a:r>
              <a:rPr lang="zh-CN" altLang="en-US" sz="2800" dirty="0">
                <a:latin typeface="+mj-lt"/>
                <a:ea typeface="华文细黑" panose="02010600040101010101" pitchFamily="2" charset="-122"/>
              </a:rPr>
              <a:t>类似三维钙钛矿，</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中小尺寸</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离子会使晶格发生八面体扭转，而大尺寸</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离子则会拉伸</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键，并导致</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以及</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偏心位移；</a:t>
            </a:r>
            <a:endParaRPr lang="en-US" altLang="zh-CN" sz="2800" dirty="0">
              <a:latin typeface="+mj-lt"/>
              <a:ea typeface="华文细黑" panose="02010600040101010101" pitchFamily="2" charset="-122"/>
            </a:endParaRPr>
          </a:p>
          <a:p>
            <a:pPr algn="just">
              <a:lnSpc>
                <a:spcPct val="110000"/>
              </a:lnSpc>
              <a:spcBef>
                <a:spcPts val="1200"/>
              </a:spcBef>
              <a:spcAft>
                <a:spcPts val="600"/>
              </a:spcAft>
            </a:pPr>
            <a:r>
              <a:rPr lang="en-US" altLang="zh-CN" sz="2800" dirty="0">
                <a:latin typeface="+mj-lt"/>
                <a:ea typeface="华文细黑" panose="02010600040101010101" pitchFamily="2" charset="-122"/>
              </a:rPr>
              <a:t>	2. DFT</a:t>
            </a:r>
            <a:r>
              <a:rPr lang="zh-CN" altLang="en-US" sz="2800" dirty="0">
                <a:latin typeface="+mj-lt"/>
                <a:ea typeface="华文细黑" panose="02010600040101010101" pitchFamily="2" charset="-122"/>
              </a:rPr>
              <a:t>计算证明，八面体拉伸程度最大的方向上</a:t>
            </a:r>
            <a:r>
              <a:rPr lang="en-US" altLang="zh-CN" sz="2800" dirty="0">
                <a:latin typeface="+mj-lt"/>
                <a:ea typeface="华文细黑" panose="02010600040101010101" pitchFamily="2" charset="-122"/>
              </a:rPr>
              <a:t>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孤对电子表述倾向最强；</a:t>
            </a:r>
            <a:endParaRPr lang="en-US" altLang="zh-CN" sz="2800" dirty="0">
              <a:latin typeface="+mj-lt"/>
              <a:ea typeface="华文细黑" panose="02010600040101010101" pitchFamily="2" charset="-122"/>
            </a:endParaRPr>
          </a:p>
          <a:p>
            <a:pPr algn="just">
              <a:lnSpc>
                <a:spcPct val="110000"/>
              </a:lnSpc>
              <a:spcBef>
                <a:spcPts val="1200"/>
              </a:spcBef>
              <a:spcAft>
                <a:spcPts val="600"/>
              </a:spcAft>
            </a:pPr>
            <a:r>
              <a:rPr lang="en-US" altLang="zh-CN" sz="2800" dirty="0">
                <a:latin typeface="+mj-lt"/>
                <a:ea typeface="华文细黑" panose="02010600040101010101" pitchFamily="2" charset="-122"/>
              </a:rPr>
              <a:t>	3. </a:t>
            </a:r>
            <a:r>
              <a:rPr lang="zh-CN" altLang="en-US" sz="2800" dirty="0">
                <a:latin typeface="+mj-lt"/>
                <a:ea typeface="华文细黑" panose="02010600040101010101" pitchFamily="2" charset="-122"/>
              </a:rPr>
              <a:t>无论是八面体扭转还是偏心位移，均会导致电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声耦合的增强和</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中心峰的加强，从而降低材料的相对</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a:t>
            </a:r>
            <a:endParaRPr lang="en-US" altLang="zh-CN" sz="2800" dirty="0">
              <a:latin typeface="+mj-lt"/>
              <a:ea typeface="华文细黑" panose="02010600040101010101" pitchFamily="2" charset="-122"/>
            </a:endParaRPr>
          </a:p>
          <a:p>
            <a:pPr algn="just">
              <a:lnSpc>
                <a:spcPct val="110000"/>
              </a:lnSpc>
              <a:spcBef>
                <a:spcPts val="1200"/>
              </a:spcBef>
              <a:spcAft>
                <a:spcPts val="600"/>
              </a:spcAft>
            </a:pPr>
            <a:r>
              <a:rPr lang="en-US" altLang="zh-CN" sz="2800" dirty="0">
                <a:latin typeface="+mj-lt"/>
                <a:ea typeface="华文细黑" panose="02010600040101010101" pitchFamily="2" charset="-122"/>
              </a:rPr>
              <a:t>	4. </a:t>
            </a:r>
            <a:r>
              <a:rPr lang="zh-CN" altLang="en-US" sz="2800" dirty="0">
                <a:latin typeface="+mj-lt"/>
                <a:ea typeface="华文细黑" panose="02010600040101010101" pitchFamily="2" charset="-122"/>
              </a:rPr>
              <a:t>结构畸变、电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声耦合与</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性能之间的联系通过高压实验得到了进一步验证。</a:t>
            </a:r>
            <a:endParaRPr lang="en-US" altLang="zh-CN" sz="2800" dirty="0">
              <a:latin typeface="+mj-lt"/>
              <a:ea typeface="华文细黑" panose="02010600040101010101" pitchFamily="2" charset="-122"/>
            </a:endParaRPr>
          </a:p>
        </p:txBody>
      </p:sp>
    </p:spTree>
    <p:extLst>
      <p:ext uri="{BB962C8B-B14F-4D97-AF65-F5344CB8AC3E}">
        <p14:creationId xmlns:p14="http://schemas.microsoft.com/office/powerpoint/2010/main" val="14761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6" name="组合 85">
            <a:extLst>
              <a:ext uri="{FF2B5EF4-FFF2-40B4-BE49-F238E27FC236}">
                <a16:creationId xmlns:a16="http://schemas.microsoft.com/office/drawing/2014/main" id="{16BCCEA5-24C9-837F-AA19-E87377B75ED3}"/>
              </a:ext>
            </a:extLst>
          </p:cNvPr>
          <p:cNvGrpSpPr/>
          <p:nvPr/>
        </p:nvGrpSpPr>
        <p:grpSpPr>
          <a:xfrm>
            <a:off x="23563879" y="573189"/>
            <a:ext cx="4188588" cy="9144849"/>
            <a:chOff x="23904500" y="462187"/>
            <a:chExt cx="4188588" cy="9144849"/>
          </a:xfrm>
        </p:grpSpPr>
        <p:sp>
          <p:nvSpPr>
            <p:cNvPr id="55" name="文本框 54">
              <a:extLst>
                <a:ext uri="{FF2B5EF4-FFF2-40B4-BE49-F238E27FC236}">
                  <a16:creationId xmlns:a16="http://schemas.microsoft.com/office/drawing/2014/main" id="{1E8FD681-5F68-AE8A-371C-09F6AAA26629}"/>
                </a:ext>
              </a:extLst>
            </p:cNvPr>
            <p:cNvSpPr txBox="1"/>
            <p:nvPr/>
          </p:nvSpPr>
          <p:spPr>
            <a:xfrm>
              <a:off x="23904500" y="8160486"/>
              <a:ext cx="2952328" cy="1446550"/>
            </a:xfrm>
            <a:prstGeom prst="rect">
              <a:avLst/>
            </a:prstGeom>
            <a:noFill/>
          </p:spPr>
          <p:txBody>
            <a:bodyPr wrap="square" rtlCol="0">
              <a:spAutoFit/>
            </a:bodyPr>
            <a:lstStyle/>
            <a:p>
              <a:r>
                <a:rPr lang="en-US" altLang="zh-CN" sz="8800" dirty="0">
                  <a:solidFill>
                    <a:schemeClr val="accent2">
                      <a:lumMod val="75000"/>
                    </a:schemeClr>
                  </a:solidFill>
                </a:rPr>
                <a:t>NH</a:t>
              </a:r>
              <a:r>
                <a:rPr lang="en-US" altLang="zh-CN" sz="8800" baseline="-25000" dirty="0">
                  <a:solidFill>
                    <a:schemeClr val="accent2">
                      <a:lumMod val="75000"/>
                    </a:schemeClr>
                  </a:solidFill>
                </a:rPr>
                <a:t>3</a:t>
              </a:r>
              <a:r>
                <a:rPr lang="en-US" altLang="zh-CN" sz="8800" baseline="30000" dirty="0">
                  <a:solidFill>
                    <a:schemeClr val="accent2">
                      <a:lumMod val="75000"/>
                    </a:schemeClr>
                  </a:solidFill>
                </a:rPr>
                <a:t>+</a:t>
              </a:r>
              <a:endParaRPr lang="zh-CN" altLang="en-US" sz="8800" baseline="30000" dirty="0">
                <a:solidFill>
                  <a:schemeClr val="accent2">
                    <a:lumMod val="75000"/>
                  </a:schemeClr>
                </a:solidFill>
              </a:endParaRPr>
            </a:p>
          </p:txBody>
        </p:sp>
        <p:pic>
          <p:nvPicPr>
            <p:cNvPr id="85" name="图片 84">
              <a:extLst>
                <a:ext uri="{FF2B5EF4-FFF2-40B4-BE49-F238E27FC236}">
                  <a16:creationId xmlns:a16="http://schemas.microsoft.com/office/drawing/2014/main" id="{35116B60-2069-AA1F-40DC-3D6FF795D744}"/>
                </a:ext>
              </a:extLst>
            </p:cNvPr>
            <p:cNvPicPr>
              <a:picLocks noChangeAspect="1"/>
            </p:cNvPicPr>
            <p:nvPr/>
          </p:nvPicPr>
          <p:blipFill rotWithShape="1">
            <a:blip r:embed="rId2"/>
            <a:srcRect l="32201" r="8408" b="8801"/>
            <a:stretch/>
          </p:blipFill>
          <p:spPr>
            <a:xfrm>
              <a:off x="24132651" y="462187"/>
              <a:ext cx="3960437" cy="7932030"/>
            </a:xfrm>
            <a:prstGeom prst="rect">
              <a:avLst/>
            </a:prstGeom>
          </p:spPr>
        </p:pic>
      </p:grpSp>
      <p:grpSp>
        <p:nvGrpSpPr>
          <p:cNvPr id="12" name="组合 11">
            <a:extLst>
              <a:ext uri="{FF2B5EF4-FFF2-40B4-BE49-F238E27FC236}">
                <a16:creationId xmlns:a16="http://schemas.microsoft.com/office/drawing/2014/main" id="{0842A839-FC9C-94B7-D61D-46D191B755A2}"/>
              </a:ext>
            </a:extLst>
          </p:cNvPr>
          <p:cNvGrpSpPr/>
          <p:nvPr/>
        </p:nvGrpSpPr>
        <p:grpSpPr>
          <a:xfrm>
            <a:off x="429892" y="20059"/>
            <a:ext cx="16057784" cy="15889532"/>
            <a:chOff x="8278764" y="13654759"/>
            <a:chExt cx="16057784" cy="15889532"/>
          </a:xfrm>
        </p:grpSpPr>
        <p:pic>
          <p:nvPicPr>
            <p:cNvPr id="5" name="图片 4">
              <a:extLst>
                <a:ext uri="{FF2B5EF4-FFF2-40B4-BE49-F238E27FC236}">
                  <a16:creationId xmlns:a16="http://schemas.microsoft.com/office/drawing/2014/main" id="{46AF9268-033D-E037-A69E-13F2DA4D136C}"/>
                </a:ext>
              </a:extLst>
            </p:cNvPr>
            <p:cNvPicPr>
              <a:picLocks noChangeAspect="1"/>
            </p:cNvPicPr>
            <p:nvPr/>
          </p:nvPicPr>
          <p:blipFill rotWithShape="1">
            <a:blip r:embed="rId3">
              <a:extLst>
                <a:ext uri="{28A0092B-C50C-407E-A947-70E740481C1C}">
                  <a14:useLocalDpi xmlns:a14="http://schemas.microsoft.com/office/drawing/2010/main" val="0"/>
                </a:ext>
              </a:extLst>
            </a:blip>
            <a:srcRect l="25552" r="24886"/>
            <a:stretch/>
          </p:blipFill>
          <p:spPr>
            <a:xfrm>
              <a:off x="8278764" y="13654759"/>
              <a:ext cx="16057784" cy="15889532"/>
            </a:xfrm>
            <a:prstGeom prst="rect">
              <a:avLst/>
            </a:prstGeom>
          </p:spPr>
        </p:pic>
        <p:sp>
          <p:nvSpPr>
            <p:cNvPr id="11" name="任意多边形: 形状 10">
              <a:extLst>
                <a:ext uri="{FF2B5EF4-FFF2-40B4-BE49-F238E27FC236}">
                  <a16:creationId xmlns:a16="http://schemas.microsoft.com/office/drawing/2014/main" id="{0440139C-0FC9-0B20-54EE-65DCA8224888}"/>
                </a:ext>
              </a:extLst>
            </p:cNvPr>
            <p:cNvSpPr/>
            <p:nvPr/>
          </p:nvSpPr>
          <p:spPr>
            <a:xfrm>
              <a:off x="13106400" y="21392490"/>
              <a:ext cx="5129349" cy="918906"/>
            </a:xfrm>
            <a:custGeom>
              <a:avLst/>
              <a:gdLst>
                <a:gd name="connsiteX0" fmla="*/ 0 w 5129349"/>
                <a:gd name="connsiteY0" fmla="*/ 544401 h 918906"/>
                <a:gd name="connsiteX1" fmla="*/ 431074 w 5129349"/>
                <a:gd name="connsiteY1" fmla="*/ 4470 h 918906"/>
                <a:gd name="connsiteX2" fmla="*/ 966651 w 5129349"/>
                <a:gd name="connsiteY2" fmla="*/ 810013 h 918906"/>
                <a:gd name="connsiteX3" fmla="*/ 1554480 w 5129349"/>
                <a:gd name="connsiteY3" fmla="*/ 48013 h 918906"/>
                <a:gd name="connsiteX4" fmla="*/ 2072640 w 5129349"/>
                <a:gd name="connsiteY4" fmla="*/ 844847 h 918906"/>
                <a:gd name="connsiteX5" fmla="*/ 2769326 w 5129349"/>
                <a:gd name="connsiteY5" fmla="*/ 87201 h 918906"/>
                <a:gd name="connsiteX6" fmla="*/ 3278777 w 5129349"/>
                <a:gd name="connsiteY6" fmla="*/ 879681 h 918906"/>
                <a:gd name="connsiteX7" fmla="*/ 3814354 w 5129349"/>
                <a:gd name="connsiteY7" fmla="*/ 139453 h 918906"/>
                <a:gd name="connsiteX8" fmla="*/ 4302034 w 5129349"/>
                <a:gd name="connsiteY8" fmla="*/ 918870 h 918906"/>
                <a:gd name="connsiteX9" fmla="*/ 4855029 w 5129349"/>
                <a:gd name="connsiteY9" fmla="*/ 174287 h 918906"/>
                <a:gd name="connsiteX10" fmla="*/ 5129349 w 5129349"/>
                <a:gd name="connsiteY10" fmla="*/ 587944 h 91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9349" h="918906">
                  <a:moveTo>
                    <a:pt x="0" y="544401"/>
                  </a:moveTo>
                  <a:cubicBezTo>
                    <a:pt x="134983" y="252301"/>
                    <a:pt x="269966" y="-39799"/>
                    <a:pt x="431074" y="4470"/>
                  </a:cubicBezTo>
                  <a:cubicBezTo>
                    <a:pt x="592182" y="48739"/>
                    <a:pt x="779417" y="802756"/>
                    <a:pt x="966651" y="810013"/>
                  </a:cubicBezTo>
                  <a:cubicBezTo>
                    <a:pt x="1153885" y="817270"/>
                    <a:pt x="1370149" y="42207"/>
                    <a:pt x="1554480" y="48013"/>
                  </a:cubicBezTo>
                  <a:cubicBezTo>
                    <a:pt x="1738811" y="53819"/>
                    <a:pt x="1870166" y="838316"/>
                    <a:pt x="2072640" y="844847"/>
                  </a:cubicBezTo>
                  <a:cubicBezTo>
                    <a:pt x="2275114" y="851378"/>
                    <a:pt x="2568303" y="81395"/>
                    <a:pt x="2769326" y="87201"/>
                  </a:cubicBezTo>
                  <a:cubicBezTo>
                    <a:pt x="2970349" y="93007"/>
                    <a:pt x="3104606" y="870972"/>
                    <a:pt x="3278777" y="879681"/>
                  </a:cubicBezTo>
                  <a:cubicBezTo>
                    <a:pt x="3452948" y="888390"/>
                    <a:pt x="3643811" y="132921"/>
                    <a:pt x="3814354" y="139453"/>
                  </a:cubicBezTo>
                  <a:cubicBezTo>
                    <a:pt x="3984897" y="145984"/>
                    <a:pt x="4128588" y="913064"/>
                    <a:pt x="4302034" y="918870"/>
                  </a:cubicBezTo>
                  <a:cubicBezTo>
                    <a:pt x="4475480" y="924676"/>
                    <a:pt x="4717143" y="229441"/>
                    <a:pt x="4855029" y="174287"/>
                  </a:cubicBezTo>
                  <a:cubicBezTo>
                    <a:pt x="4992915" y="119133"/>
                    <a:pt x="5061132" y="353538"/>
                    <a:pt x="5129349" y="587944"/>
                  </a:cubicBezTo>
                </a:path>
              </a:pathLst>
            </a:custGeom>
            <a:noFill/>
            <a:ln w="76200">
              <a:solidFill>
                <a:srgbClr val="FFFF00"/>
              </a:solidFill>
              <a:prstDash val="sysDash"/>
            </a:ln>
            <a:effectLst>
              <a:glow rad="3048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312F287-0590-E396-A8B3-8CB3CB49C0DB}"/>
                </a:ext>
              </a:extLst>
            </p:cNvPr>
            <p:cNvSpPr/>
            <p:nvPr/>
          </p:nvSpPr>
          <p:spPr>
            <a:xfrm>
              <a:off x="17999844" y="21275489"/>
              <a:ext cx="1296144" cy="1296144"/>
            </a:xfrm>
            <a:prstGeom prst="ellipse">
              <a:avLst/>
            </a:prstGeom>
            <a:solidFill>
              <a:srgbClr val="0070C0"/>
            </a:solidFill>
            <a:ln w="19050">
              <a:solidFill>
                <a:schemeClr val="tx1"/>
              </a:solidFill>
            </a:ln>
            <a:effectLst>
              <a:outerShdw blurRad="495300" sx="200000" sy="200000" algn="ctr" rotWithShape="0">
                <a:srgbClr val="FFFF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7200" dirty="0">
                  <a:effectLst>
                    <a:glow>
                      <a:schemeClr val="bg1"/>
                    </a:glow>
                  </a:effectLst>
                  <a:latin typeface="MS UI Gothic" panose="020B0600070205080204" pitchFamily="34" charset="-128"/>
                  <a:ea typeface="MS UI Gothic" panose="020B0600070205080204" pitchFamily="34" charset="-128"/>
                </a:rPr>
                <a:t>－</a:t>
              </a:r>
              <a:endParaRPr lang="zh-CN" altLang="en-US" sz="7200" dirty="0">
                <a:effectLst>
                  <a:glow>
                    <a:schemeClr val="bg1"/>
                  </a:glow>
                </a:effectLst>
              </a:endParaRPr>
            </a:p>
          </p:txBody>
        </p:sp>
        <p:sp>
          <p:nvSpPr>
            <p:cNvPr id="6" name="椭圆 5">
              <a:extLst>
                <a:ext uri="{FF2B5EF4-FFF2-40B4-BE49-F238E27FC236}">
                  <a16:creationId xmlns:a16="http://schemas.microsoft.com/office/drawing/2014/main" id="{3D6240DB-CB67-924D-3439-0E0094FABF3D}"/>
                </a:ext>
              </a:extLst>
            </p:cNvPr>
            <p:cNvSpPr/>
            <p:nvPr/>
          </p:nvSpPr>
          <p:spPr>
            <a:xfrm>
              <a:off x="11959757" y="21147114"/>
              <a:ext cx="1296144" cy="1296144"/>
            </a:xfrm>
            <a:prstGeom prst="ellipse">
              <a:avLst/>
            </a:prstGeom>
            <a:solidFill>
              <a:srgbClr val="FF0000"/>
            </a:solidFill>
            <a:ln w="19050">
              <a:solidFill>
                <a:schemeClr val="tx1"/>
              </a:solidFill>
            </a:ln>
            <a:effectLst>
              <a:outerShdw blurRad="495300" sx="200000" sy="200000" algn="ctr" rotWithShape="0">
                <a:srgbClr val="FFFF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600" dirty="0">
                  <a:effectLst>
                    <a:glow>
                      <a:schemeClr val="bg1"/>
                    </a:glow>
                  </a:effectLst>
                </a:rPr>
                <a:t>+</a:t>
              </a:r>
              <a:endParaRPr lang="zh-CN" altLang="en-US" sz="9600" dirty="0">
                <a:effectLst>
                  <a:glow>
                    <a:schemeClr val="bg1"/>
                  </a:glow>
                </a:effectLst>
              </a:endParaRPr>
            </a:p>
          </p:txBody>
        </p:sp>
      </p:grpSp>
      <p:sp>
        <p:nvSpPr>
          <p:cNvPr id="15" name="等腰三角形 14">
            <a:extLst>
              <a:ext uri="{FF2B5EF4-FFF2-40B4-BE49-F238E27FC236}">
                <a16:creationId xmlns:a16="http://schemas.microsoft.com/office/drawing/2014/main" id="{93B03993-F9FE-BD83-8D98-9E909F1D7DAC}"/>
              </a:ext>
            </a:extLst>
          </p:cNvPr>
          <p:cNvSpPr/>
          <p:nvPr/>
        </p:nvSpPr>
        <p:spPr>
          <a:xfrm rot="16200000">
            <a:off x="24739649" y="16271377"/>
            <a:ext cx="1224136" cy="12889432"/>
          </a:xfrm>
          <a:prstGeom prst="triangle">
            <a:avLst/>
          </a:prstGeom>
          <a:gradFill>
            <a:gsLst>
              <a:gs pos="0">
                <a:srgbClr val="FFFF00"/>
              </a:gs>
              <a:gs pos="100000">
                <a:srgbClr val="FFFF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5A5DDC49-CE9E-9968-D9BE-6B7EB111331D}"/>
              </a:ext>
            </a:extLst>
          </p:cNvPr>
          <p:cNvPicPr>
            <a:picLocks noChangeAspect="1"/>
          </p:cNvPicPr>
          <p:nvPr/>
        </p:nvPicPr>
        <p:blipFill rotWithShape="1">
          <a:blip r:embed="rId4">
            <a:extLst>
              <a:ext uri="{28A0092B-C50C-407E-A947-70E740481C1C}">
                <a14:useLocalDpi xmlns:a14="http://schemas.microsoft.com/office/drawing/2010/main" val="0"/>
              </a:ext>
            </a:extLst>
          </a:blip>
          <a:srcRect l="32663" t="31873" r="32443" b="23004"/>
          <a:stretch/>
        </p:blipFill>
        <p:spPr>
          <a:xfrm>
            <a:off x="18719924" y="8160486"/>
            <a:ext cx="11305256" cy="7169822"/>
          </a:xfrm>
          <a:prstGeom prst="rect">
            <a:avLst/>
          </a:prstGeom>
        </p:spPr>
      </p:pic>
      <p:grpSp>
        <p:nvGrpSpPr>
          <p:cNvPr id="49" name="组合 48">
            <a:extLst>
              <a:ext uri="{FF2B5EF4-FFF2-40B4-BE49-F238E27FC236}">
                <a16:creationId xmlns:a16="http://schemas.microsoft.com/office/drawing/2014/main" id="{1CE23D9A-D3E7-7417-B959-65B64B6193F6}"/>
              </a:ext>
            </a:extLst>
          </p:cNvPr>
          <p:cNvGrpSpPr/>
          <p:nvPr/>
        </p:nvGrpSpPr>
        <p:grpSpPr>
          <a:xfrm>
            <a:off x="21354296" y="16198273"/>
            <a:ext cx="2209583" cy="3288620"/>
            <a:chOff x="18359884" y="13064733"/>
            <a:chExt cx="6040452" cy="8990271"/>
          </a:xfrm>
        </p:grpSpPr>
        <p:sp>
          <p:nvSpPr>
            <p:cNvPr id="40" name="任意多边形: 形状 39">
              <a:extLst>
                <a:ext uri="{FF2B5EF4-FFF2-40B4-BE49-F238E27FC236}">
                  <a16:creationId xmlns:a16="http://schemas.microsoft.com/office/drawing/2014/main" id="{37767A44-D7F8-0EB6-98F5-9FA96D036312}"/>
                </a:ext>
              </a:extLst>
            </p:cNvPr>
            <p:cNvSpPr/>
            <p:nvPr/>
          </p:nvSpPr>
          <p:spPr>
            <a:xfrm>
              <a:off x="18359884" y="16294363"/>
              <a:ext cx="5760640" cy="5760641"/>
            </a:xfrm>
            <a:custGeom>
              <a:avLst/>
              <a:gdLst>
                <a:gd name="connsiteX0" fmla="*/ 2448276 w 5760640"/>
                <a:gd name="connsiteY0" fmla="*/ 0 h 5760641"/>
                <a:gd name="connsiteX1" fmla="*/ 3312364 w 5760640"/>
                <a:gd name="connsiteY1" fmla="*/ 0 h 5760641"/>
                <a:gd name="connsiteX2" fmla="*/ 3528392 w 5760640"/>
                <a:gd name="connsiteY2" fmla="*/ 216028 h 5760641"/>
                <a:gd name="connsiteX3" fmla="*/ 3528392 w 5760640"/>
                <a:gd name="connsiteY3" fmla="*/ 670109 h 5760641"/>
                <a:gd name="connsiteX4" fmla="*/ 3565534 w 5760640"/>
                <a:gd name="connsiteY4" fmla="*/ 679659 h 5760641"/>
                <a:gd name="connsiteX5" fmla="*/ 3777240 w 5760640"/>
                <a:gd name="connsiteY5" fmla="*/ 757145 h 5760641"/>
                <a:gd name="connsiteX6" fmla="*/ 3830074 w 5760640"/>
                <a:gd name="connsiteY6" fmla="*/ 782597 h 5760641"/>
                <a:gd name="connsiteX7" fmla="*/ 3473284 w 5760640"/>
                <a:gd name="connsiteY7" fmla="*/ 1335367 h 5760641"/>
                <a:gd name="connsiteX8" fmla="*/ 3372818 w 5760640"/>
                <a:gd name="connsiteY8" fmla="*/ 1298595 h 5760641"/>
                <a:gd name="connsiteX9" fmla="*/ 2880320 w 5760640"/>
                <a:gd name="connsiteY9" fmla="*/ 1224137 h 5760641"/>
                <a:gd name="connsiteX10" fmla="*/ 1224136 w 5760640"/>
                <a:gd name="connsiteY10" fmla="*/ 2880321 h 5760641"/>
                <a:gd name="connsiteX11" fmla="*/ 2880320 w 5760640"/>
                <a:gd name="connsiteY11" fmla="*/ 4536505 h 5760641"/>
                <a:gd name="connsiteX12" fmla="*/ 4536504 w 5760640"/>
                <a:gd name="connsiteY12" fmla="*/ 2880321 h 5760641"/>
                <a:gd name="connsiteX13" fmla="*/ 4462046 w 5760640"/>
                <a:gd name="connsiteY13" fmla="*/ 2387823 h 5760641"/>
                <a:gd name="connsiteX14" fmla="*/ 4418840 w 5760640"/>
                <a:gd name="connsiteY14" fmla="*/ 2269777 h 5760641"/>
                <a:gd name="connsiteX15" fmla="*/ 4970060 w 5760640"/>
                <a:gd name="connsiteY15" fmla="*/ 1913989 h 5760641"/>
                <a:gd name="connsiteX16" fmla="*/ 5003496 w 5760640"/>
                <a:gd name="connsiteY16" fmla="*/ 1983401 h 5760641"/>
                <a:gd name="connsiteX17" fmla="*/ 5080982 w 5760640"/>
                <a:gd name="connsiteY17" fmla="*/ 2195105 h 5760641"/>
                <a:gd name="connsiteX18" fmla="*/ 5090532 w 5760640"/>
                <a:gd name="connsiteY18" fmla="*/ 2232249 h 5760641"/>
                <a:gd name="connsiteX19" fmla="*/ 5544612 w 5760640"/>
                <a:gd name="connsiteY19" fmla="*/ 2232249 h 5760641"/>
                <a:gd name="connsiteX20" fmla="*/ 5760640 w 5760640"/>
                <a:gd name="connsiteY20" fmla="*/ 2448277 h 5760641"/>
                <a:gd name="connsiteX21" fmla="*/ 5760640 w 5760640"/>
                <a:gd name="connsiteY21" fmla="*/ 3312365 h 5760641"/>
                <a:gd name="connsiteX22" fmla="*/ 5544612 w 5760640"/>
                <a:gd name="connsiteY22" fmla="*/ 3528393 h 5760641"/>
                <a:gd name="connsiteX23" fmla="*/ 5090532 w 5760640"/>
                <a:gd name="connsiteY23" fmla="*/ 3528393 h 5760641"/>
                <a:gd name="connsiteX24" fmla="*/ 5080982 w 5760640"/>
                <a:gd name="connsiteY24" fmla="*/ 3565535 h 5760641"/>
                <a:gd name="connsiteX25" fmla="*/ 4906464 w 5760640"/>
                <a:gd name="connsiteY25" fmla="*/ 3978665 h 5760641"/>
                <a:gd name="connsiteX26" fmla="*/ 4902200 w 5760640"/>
                <a:gd name="connsiteY26" fmla="*/ 3985685 h 5760641"/>
                <a:gd name="connsiteX27" fmla="*/ 5222516 w 5760640"/>
                <a:gd name="connsiteY27" fmla="*/ 4306003 h 5760641"/>
                <a:gd name="connsiteX28" fmla="*/ 5222516 w 5760640"/>
                <a:gd name="connsiteY28" fmla="*/ 4611513 h 5760641"/>
                <a:gd name="connsiteX29" fmla="*/ 4611512 w 5760640"/>
                <a:gd name="connsiteY29" fmla="*/ 5222515 h 5760641"/>
                <a:gd name="connsiteX30" fmla="*/ 4306002 w 5760640"/>
                <a:gd name="connsiteY30" fmla="*/ 5222515 h 5760641"/>
                <a:gd name="connsiteX31" fmla="*/ 3985686 w 5760640"/>
                <a:gd name="connsiteY31" fmla="*/ 4902199 h 5760641"/>
                <a:gd name="connsiteX32" fmla="*/ 3978664 w 5760640"/>
                <a:gd name="connsiteY32" fmla="*/ 4906465 h 5760641"/>
                <a:gd name="connsiteX33" fmla="*/ 3565534 w 5760640"/>
                <a:gd name="connsiteY33" fmla="*/ 5080983 h 5760641"/>
                <a:gd name="connsiteX34" fmla="*/ 3528392 w 5760640"/>
                <a:gd name="connsiteY34" fmla="*/ 5090533 h 5760641"/>
                <a:gd name="connsiteX35" fmla="*/ 3528392 w 5760640"/>
                <a:gd name="connsiteY35" fmla="*/ 5544613 h 5760641"/>
                <a:gd name="connsiteX36" fmla="*/ 3312364 w 5760640"/>
                <a:gd name="connsiteY36" fmla="*/ 5760641 h 5760641"/>
                <a:gd name="connsiteX37" fmla="*/ 2448276 w 5760640"/>
                <a:gd name="connsiteY37" fmla="*/ 5760641 h 5760641"/>
                <a:gd name="connsiteX38" fmla="*/ 2232248 w 5760640"/>
                <a:gd name="connsiteY38" fmla="*/ 5544613 h 5760641"/>
                <a:gd name="connsiteX39" fmla="*/ 2232248 w 5760640"/>
                <a:gd name="connsiteY39" fmla="*/ 5090533 h 5760641"/>
                <a:gd name="connsiteX40" fmla="*/ 2195106 w 5760640"/>
                <a:gd name="connsiteY40" fmla="*/ 5080983 h 5760641"/>
                <a:gd name="connsiteX41" fmla="*/ 1781976 w 5760640"/>
                <a:gd name="connsiteY41" fmla="*/ 4906465 h 5760641"/>
                <a:gd name="connsiteX42" fmla="*/ 1774954 w 5760640"/>
                <a:gd name="connsiteY42" fmla="*/ 4902199 h 5760641"/>
                <a:gd name="connsiteX43" fmla="*/ 1454638 w 5760640"/>
                <a:gd name="connsiteY43" fmla="*/ 5222515 h 5760641"/>
                <a:gd name="connsiteX44" fmla="*/ 1149128 w 5760640"/>
                <a:gd name="connsiteY44" fmla="*/ 5222515 h 5760641"/>
                <a:gd name="connsiteX45" fmla="*/ 538124 w 5760640"/>
                <a:gd name="connsiteY45" fmla="*/ 4611513 h 5760641"/>
                <a:gd name="connsiteX46" fmla="*/ 538124 w 5760640"/>
                <a:gd name="connsiteY46" fmla="*/ 4306003 h 5760641"/>
                <a:gd name="connsiteX47" fmla="*/ 858442 w 5760640"/>
                <a:gd name="connsiteY47" fmla="*/ 3985687 h 5760641"/>
                <a:gd name="connsiteX48" fmla="*/ 854176 w 5760640"/>
                <a:gd name="connsiteY48" fmla="*/ 3978665 h 5760641"/>
                <a:gd name="connsiteX49" fmla="*/ 679658 w 5760640"/>
                <a:gd name="connsiteY49" fmla="*/ 3565535 h 5760641"/>
                <a:gd name="connsiteX50" fmla="*/ 670108 w 5760640"/>
                <a:gd name="connsiteY50" fmla="*/ 3528393 h 5760641"/>
                <a:gd name="connsiteX51" fmla="*/ 216028 w 5760640"/>
                <a:gd name="connsiteY51" fmla="*/ 3528393 h 5760641"/>
                <a:gd name="connsiteX52" fmla="*/ 0 w 5760640"/>
                <a:gd name="connsiteY52" fmla="*/ 3312365 h 5760641"/>
                <a:gd name="connsiteX53" fmla="*/ 0 w 5760640"/>
                <a:gd name="connsiteY53" fmla="*/ 2448277 h 5760641"/>
                <a:gd name="connsiteX54" fmla="*/ 216028 w 5760640"/>
                <a:gd name="connsiteY54" fmla="*/ 2232249 h 5760641"/>
                <a:gd name="connsiteX55" fmla="*/ 670108 w 5760640"/>
                <a:gd name="connsiteY55" fmla="*/ 2232249 h 5760641"/>
                <a:gd name="connsiteX56" fmla="*/ 679658 w 5760640"/>
                <a:gd name="connsiteY56" fmla="*/ 2195105 h 5760641"/>
                <a:gd name="connsiteX57" fmla="*/ 854176 w 5760640"/>
                <a:gd name="connsiteY57" fmla="*/ 1781975 h 5760641"/>
                <a:gd name="connsiteX58" fmla="*/ 858442 w 5760640"/>
                <a:gd name="connsiteY58" fmla="*/ 1774955 h 5760641"/>
                <a:gd name="connsiteX59" fmla="*/ 538124 w 5760640"/>
                <a:gd name="connsiteY59" fmla="*/ 1454637 h 5760641"/>
                <a:gd name="connsiteX60" fmla="*/ 538124 w 5760640"/>
                <a:gd name="connsiteY60" fmla="*/ 1149127 h 5760641"/>
                <a:gd name="connsiteX61" fmla="*/ 1149128 w 5760640"/>
                <a:gd name="connsiteY61" fmla="*/ 538125 h 5760641"/>
                <a:gd name="connsiteX62" fmla="*/ 1454638 w 5760640"/>
                <a:gd name="connsiteY62" fmla="*/ 538125 h 5760641"/>
                <a:gd name="connsiteX63" fmla="*/ 1774954 w 5760640"/>
                <a:gd name="connsiteY63" fmla="*/ 858441 h 5760641"/>
                <a:gd name="connsiteX64" fmla="*/ 1781976 w 5760640"/>
                <a:gd name="connsiteY64" fmla="*/ 854177 h 5760641"/>
                <a:gd name="connsiteX65" fmla="*/ 2195106 w 5760640"/>
                <a:gd name="connsiteY65" fmla="*/ 679659 h 5760641"/>
                <a:gd name="connsiteX66" fmla="*/ 2232248 w 5760640"/>
                <a:gd name="connsiteY66" fmla="*/ 670109 h 5760641"/>
                <a:gd name="connsiteX67" fmla="*/ 2232248 w 5760640"/>
                <a:gd name="connsiteY67" fmla="*/ 216028 h 5760641"/>
                <a:gd name="connsiteX68" fmla="*/ 2448276 w 5760640"/>
                <a:gd name="connsiteY68" fmla="*/ 0 h 576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60640" h="5760641">
                  <a:moveTo>
                    <a:pt x="2448276" y="0"/>
                  </a:moveTo>
                  <a:lnTo>
                    <a:pt x="3312364" y="0"/>
                  </a:lnTo>
                  <a:cubicBezTo>
                    <a:pt x="3431672" y="0"/>
                    <a:pt x="3528392" y="96719"/>
                    <a:pt x="3528392" y="216028"/>
                  </a:cubicBezTo>
                  <a:lnTo>
                    <a:pt x="3528392" y="670109"/>
                  </a:lnTo>
                  <a:lnTo>
                    <a:pt x="3565534" y="679659"/>
                  </a:lnTo>
                  <a:cubicBezTo>
                    <a:pt x="3637688" y="702101"/>
                    <a:pt x="3708320" y="727995"/>
                    <a:pt x="3777240" y="757145"/>
                  </a:cubicBezTo>
                  <a:lnTo>
                    <a:pt x="3830074" y="782597"/>
                  </a:lnTo>
                  <a:lnTo>
                    <a:pt x="3473284" y="1335367"/>
                  </a:lnTo>
                  <a:lnTo>
                    <a:pt x="3372818" y="1298595"/>
                  </a:lnTo>
                  <a:cubicBezTo>
                    <a:pt x="3217238" y="1250205"/>
                    <a:pt x="3051824" y="1224137"/>
                    <a:pt x="2880320" y="1224137"/>
                  </a:cubicBezTo>
                  <a:cubicBezTo>
                    <a:pt x="1965636" y="1224137"/>
                    <a:pt x="1224136" y="1965635"/>
                    <a:pt x="1224136" y="2880321"/>
                  </a:cubicBezTo>
                  <a:cubicBezTo>
                    <a:pt x="1224136" y="3795005"/>
                    <a:pt x="1965636" y="4536505"/>
                    <a:pt x="2880320" y="4536505"/>
                  </a:cubicBezTo>
                  <a:cubicBezTo>
                    <a:pt x="3795004" y="4536505"/>
                    <a:pt x="4536504" y="3795005"/>
                    <a:pt x="4536504" y="2880321"/>
                  </a:cubicBezTo>
                  <a:cubicBezTo>
                    <a:pt x="4536504" y="2708817"/>
                    <a:pt x="4510436" y="2543403"/>
                    <a:pt x="4462046" y="2387823"/>
                  </a:cubicBezTo>
                  <a:lnTo>
                    <a:pt x="4418840" y="2269777"/>
                  </a:lnTo>
                  <a:lnTo>
                    <a:pt x="4970060" y="1913989"/>
                  </a:lnTo>
                  <a:lnTo>
                    <a:pt x="5003496" y="1983401"/>
                  </a:lnTo>
                  <a:cubicBezTo>
                    <a:pt x="5032648" y="2052319"/>
                    <a:pt x="5058540" y="2122953"/>
                    <a:pt x="5080982" y="2195105"/>
                  </a:cubicBezTo>
                  <a:lnTo>
                    <a:pt x="5090532" y="2232249"/>
                  </a:lnTo>
                  <a:lnTo>
                    <a:pt x="5544612" y="2232249"/>
                  </a:lnTo>
                  <a:cubicBezTo>
                    <a:pt x="5663920" y="2232249"/>
                    <a:pt x="5760640" y="2328967"/>
                    <a:pt x="5760640" y="2448277"/>
                  </a:cubicBezTo>
                  <a:lnTo>
                    <a:pt x="5760640" y="3312365"/>
                  </a:lnTo>
                  <a:cubicBezTo>
                    <a:pt x="5760640" y="3431673"/>
                    <a:pt x="5663920" y="3528393"/>
                    <a:pt x="5544612" y="3528393"/>
                  </a:cubicBezTo>
                  <a:lnTo>
                    <a:pt x="5090532" y="3528393"/>
                  </a:lnTo>
                  <a:lnTo>
                    <a:pt x="5080982" y="3565535"/>
                  </a:lnTo>
                  <a:cubicBezTo>
                    <a:pt x="5036098" y="3709841"/>
                    <a:pt x="4977410" y="3848067"/>
                    <a:pt x="4906464" y="3978665"/>
                  </a:cubicBezTo>
                  <a:lnTo>
                    <a:pt x="4902200" y="3985685"/>
                  </a:lnTo>
                  <a:lnTo>
                    <a:pt x="5222516" y="4306003"/>
                  </a:lnTo>
                  <a:cubicBezTo>
                    <a:pt x="5306880" y="4390367"/>
                    <a:pt x="5306880" y="4527149"/>
                    <a:pt x="5222516" y="4611513"/>
                  </a:cubicBezTo>
                  <a:lnTo>
                    <a:pt x="4611512" y="5222515"/>
                  </a:lnTo>
                  <a:cubicBezTo>
                    <a:pt x="4527148" y="5306879"/>
                    <a:pt x="4390368" y="5306879"/>
                    <a:pt x="4306002" y="5222515"/>
                  </a:cubicBezTo>
                  <a:lnTo>
                    <a:pt x="3985686" y="4902199"/>
                  </a:lnTo>
                  <a:lnTo>
                    <a:pt x="3978664" y="4906465"/>
                  </a:lnTo>
                  <a:cubicBezTo>
                    <a:pt x="3848066" y="4977411"/>
                    <a:pt x="3709840" y="5036099"/>
                    <a:pt x="3565534" y="5080983"/>
                  </a:cubicBezTo>
                  <a:lnTo>
                    <a:pt x="3528392" y="5090533"/>
                  </a:lnTo>
                  <a:lnTo>
                    <a:pt x="3528392" y="5544613"/>
                  </a:lnTo>
                  <a:cubicBezTo>
                    <a:pt x="3528392" y="5663921"/>
                    <a:pt x="3431672" y="5760641"/>
                    <a:pt x="3312364" y="5760641"/>
                  </a:cubicBezTo>
                  <a:lnTo>
                    <a:pt x="2448276" y="5760641"/>
                  </a:lnTo>
                  <a:cubicBezTo>
                    <a:pt x="2328968" y="5760641"/>
                    <a:pt x="2232248" y="5663921"/>
                    <a:pt x="2232248" y="5544613"/>
                  </a:cubicBezTo>
                  <a:lnTo>
                    <a:pt x="2232248" y="5090533"/>
                  </a:lnTo>
                  <a:lnTo>
                    <a:pt x="2195106" y="5080983"/>
                  </a:lnTo>
                  <a:cubicBezTo>
                    <a:pt x="2050800" y="5036099"/>
                    <a:pt x="1912574" y="4977411"/>
                    <a:pt x="1781976" y="4906465"/>
                  </a:cubicBezTo>
                  <a:lnTo>
                    <a:pt x="1774954" y="4902199"/>
                  </a:lnTo>
                  <a:lnTo>
                    <a:pt x="1454638" y="5222515"/>
                  </a:lnTo>
                  <a:cubicBezTo>
                    <a:pt x="1370272" y="5306879"/>
                    <a:pt x="1233492" y="5306879"/>
                    <a:pt x="1149128" y="5222515"/>
                  </a:cubicBezTo>
                  <a:lnTo>
                    <a:pt x="538124" y="4611513"/>
                  </a:lnTo>
                  <a:cubicBezTo>
                    <a:pt x="453760" y="4527149"/>
                    <a:pt x="453760" y="4390367"/>
                    <a:pt x="538124" y="4306003"/>
                  </a:cubicBezTo>
                  <a:lnTo>
                    <a:pt x="858442" y="3985687"/>
                  </a:lnTo>
                  <a:lnTo>
                    <a:pt x="854176" y="3978665"/>
                  </a:lnTo>
                  <a:cubicBezTo>
                    <a:pt x="783230" y="3848067"/>
                    <a:pt x="724542" y="3709841"/>
                    <a:pt x="679658" y="3565535"/>
                  </a:cubicBezTo>
                  <a:lnTo>
                    <a:pt x="670108" y="3528393"/>
                  </a:lnTo>
                  <a:lnTo>
                    <a:pt x="216028" y="3528393"/>
                  </a:lnTo>
                  <a:cubicBezTo>
                    <a:pt x="96720" y="3528393"/>
                    <a:pt x="0" y="3431673"/>
                    <a:pt x="0" y="3312365"/>
                  </a:cubicBezTo>
                  <a:lnTo>
                    <a:pt x="0" y="2448277"/>
                  </a:lnTo>
                  <a:cubicBezTo>
                    <a:pt x="0" y="2328967"/>
                    <a:pt x="96720" y="2232249"/>
                    <a:pt x="216028" y="2232249"/>
                  </a:cubicBezTo>
                  <a:lnTo>
                    <a:pt x="670108" y="2232249"/>
                  </a:lnTo>
                  <a:lnTo>
                    <a:pt x="679658" y="2195105"/>
                  </a:lnTo>
                  <a:cubicBezTo>
                    <a:pt x="724542" y="2050799"/>
                    <a:pt x="783230" y="1912575"/>
                    <a:pt x="854176" y="1781975"/>
                  </a:cubicBezTo>
                  <a:lnTo>
                    <a:pt x="858442" y="1774955"/>
                  </a:lnTo>
                  <a:lnTo>
                    <a:pt x="538124" y="1454637"/>
                  </a:lnTo>
                  <a:cubicBezTo>
                    <a:pt x="453760" y="1370273"/>
                    <a:pt x="453760" y="1233491"/>
                    <a:pt x="538124" y="1149127"/>
                  </a:cubicBezTo>
                  <a:lnTo>
                    <a:pt x="1149128" y="538125"/>
                  </a:lnTo>
                  <a:cubicBezTo>
                    <a:pt x="1233492" y="453761"/>
                    <a:pt x="1370272" y="453761"/>
                    <a:pt x="1454638" y="538125"/>
                  </a:cubicBezTo>
                  <a:lnTo>
                    <a:pt x="1774954" y="858441"/>
                  </a:lnTo>
                  <a:lnTo>
                    <a:pt x="1781976" y="854177"/>
                  </a:lnTo>
                  <a:cubicBezTo>
                    <a:pt x="1912574" y="783231"/>
                    <a:pt x="2050800" y="724543"/>
                    <a:pt x="2195106" y="679659"/>
                  </a:cubicBezTo>
                  <a:lnTo>
                    <a:pt x="2232248" y="670109"/>
                  </a:lnTo>
                  <a:lnTo>
                    <a:pt x="2232248" y="216028"/>
                  </a:lnTo>
                  <a:cubicBezTo>
                    <a:pt x="2232248" y="96719"/>
                    <a:pt x="2328968" y="0"/>
                    <a:pt x="2448276" y="0"/>
                  </a:cubicBezTo>
                  <a:close/>
                </a:path>
              </a:pathLst>
            </a:custGeom>
            <a:solidFill>
              <a:srgbClr val="00B0F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9710CD61-5B00-5957-FAB6-4E6D78DF7B47}"/>
                </a:ext>
              </a:extLst>
            </p:cNvPr>
            <p:cNvSpPr/>
            <p:nvPr/>
          </p:nvSpPr>
          <p:spPr>
            <a:xfrm rot="13377261">
              <a:off x="21964071" y="13064733"/>
              <a:ext cx="2436265" cy="8070432"/>
            </a:xfrm>
            <a:custGeom>
              <a:avLst/>
              <a:gdLst>
                <a:gd name="connsiteX0" fmla="*/ 1496888 w 2808312"/>
                <a:gd name="connsiteY0" fmla="*/ 0 h 9302884"/>
                <a:gd name="connsiteX1" fmla="*/ 1687142 w 2808312"/>
                <a:gd name="connsiteY1" fmla="*/ 19180 h 9302884"/>
                <a:gd name="connsiteX2" fmla="*/ 2808312 w 2808312"/>
                <a:gd name="connsiteY2" fmla="*/ 1394808 h 9302884"/>
                <a:gd name="connsiteX3" fmla="*/ 1950717 w 2808312"/>
                <a:gd name="connsiteY3" fmla="*/ 2688618 h 9302884"/>
                <a:gd name="connsiteX4" fmla="*/ 1810885 w 2808312"/>
                <a:gd name="connsiteY4" fmla="*/ 2732026 h 9302884"/>
                <a:gd name="connsiteX5" fmla="*/ 2016224 w 2808312"/>
                <a:gd name="connsiteY5" fmla="*/ 9302884 h 9302884"/>
                <a:gd name="connsiteX6" fmla="*/ 792088 w 2808312"/>
                <a:gd name="connsiteY6" fmla="*/ 9302884 h 9302884"/>
                <a:gd name="connsiteX7" fmla="*/ 997427 w 2808312"/>
                <a:gd name="connsiteY7" fmla="*/ 2732026 h 9302884"/>
                <a:gd name="connsiteX8" fmla="*/ 857595 w 2808312"/>
                <a:gd name="connsiteY8" fmla="*/ 2688618 h 9302884"/>
                <a:gd name="connsiteX9" fmla="*/ 0 w 2808312"/>
                <a:gd name="connsiteY9" fmla="*/ 1394808 h 9302884"/>
                <a:gd name="connsiteX10" fmla="*/ 411268 w 2808312"/>
                <a:gd name="connsiteY10" fmla="*/ 401920 h 9302884"/>
                <a:gd name="connsiteX11" fmla="*/ 415114 w 2808312"/>
                <a:gd name="connsiteY11" fmla="*/ 398426 h 9302884"/>
                <a:gd name="connsiteX12" fmla="*/ 1021468 w 2808312"/>
                <a:gd name="connsiteY12" fmla="*/ 1884650 h 9302884"/>
                <a:gd name="connsiteX13" fmla="*/ 2088230 w 2808312"/>
                <a:gd name="connsiteY13" fmla="*/ 1449430 h 93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312" h="9302884">
                  <a:moveTo>
                    <a:pt x="1496888" y="0"/>
                  </a:moveTo>
                  <a:lnTo>
                    <a:pt x="1687142" y="19180"/>
                  </a:lnTo>
                  <a:cubicBezTo>
                    <a:pt x="2326993" y="150112"/>
                    <a:pt x="2808312" y="716252"/>
                    <a:pt x="2808312" y="1394808"/>
                  </a:cubicBezTo>
                  <a:cubicBezTo>
                    <a:pt x="2808312" y="1976430"/>
                    <a:pt x="2454690" y="2475456"/>
                    <a:pt x="1950717" y="2688618"/>
                  </a:cubicBezTo>
                  <a:lnTo>
                    <a:pt x="1810885" y="2732026"/>
                  </a:lnTo>
                  <a:lnTo>
                    <a:pt x="2016224" y="9302884"/>
                  </a:lnTo>
                  <a:lnTo>
                    <a:pt x="792088" y="9302884"/>
                  </a:lnTo>
                  <a:lnTo>
                    <a:pt x="997427" y="2732026"/>
                  </a:lnTo>
                  <a:lnTo>
                    <a:pt x="857595" y="2688618"/>
                  </a:lnTo>
                  <a:cubicBezTo>
                    <a:pt x="353622" y="2475456"/>
                    <a:pt x="0" y="1976430"/>
                    <a:pt x="0" y="1394808"/>
                  </a:cubicBezTo>
                  <a:cubicBezTo>
                    <a:pt x="0" y="1007062"/>
                    <a:pt x="157166" y="656024"/>
                    <a:pt x="411268" y="401920"/>
                  </a:cubicBezTo>
                  <a:lnTo>
                    <a:pt x="415114" y="398426"/>
                  </a:lnTo>
                  <a:lnTo>
                    <a:pt x="1021468" y="1884650"/>
                  </a:lnTo>
                  <a:lnTo>
                    <a:pt x="2088230" y="1449430"/>
                  </a:lnTo>
                  <a:close/>
                </a:path>
              </a:pathLst>
            </a:custGeom>
            <a:solidFill>
              <a:schemeClr val="bg1">
                <a:lumMod val="65000"/>
                <a:alpha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pic>
        <p:nvPicPr>
          <p:cNvPr id="53" name="图片 52">
            <a:extLst>
              <a:ext uri="{FF2B5EF4-FFF2-40B4-BE49-F238E27FC236}">
                <a16:creationId xmlns:a16="http://schemas.microsoft.com/office/drawing/2014/main" id="{0A39E276-F392-5ED7-1FA4-22792CA32765}"/>
              </a:ext>
            </a:extLst>
          </p:cNvPr>
          <p:cNvPicPr>
            <a:picLocks noChangeAspect="1"/>
          </p:cNvPicPr>
          <p:nvPr/>
        </p:nvPicPr>
        <p:blipFill>
          <a:blip r:embed="rId5"/>
          <a:stretch>
            <a:fillRect/>
          </a:stretch>
        </p:blipFill>
        <p:spPr>
          <a:xfrm flipH="1">
            <a:off x="19046346" y="4638753"/>
            <a:ext cx="1884335" cy="1958154"/>
          </a:xfrm>
          <a:prstGeom prst="rect">
            <a:avLst/>
          </a:prstGeom>
        </p:spPr>
      </p:pic>
      <p:sp>
        <p:nvSpPr>
          <p:cNvPr id="75" name="弧形 74">
            <a:extLst>
              <a:ext uri="{FF2B5EF4-FFF2-40B4-BE49-F238E27FC236}">
                <a16:creationId xmlns:a16="http://schemas.microsoft.com/office/drawing/2014/main" id="{BF6BEC70-A6E3-BFD9-811D-0B4E03F9DB7F}"/>
              </a:ext>
            </a:extLst>
          </p:cNvPr>
          <p:cNvSpPr/>
          <p:nvPr/>
        </p:nvSpPr>
        <p:spPr>
          <a:xfrm rot="19946311" flipH="1">
            <a:off x="21016788" y="3128168"/>
            <a:ext cx="10383933" cy="11097056"/>
          </a:xfrm>
          <a:prstGeom prst="arc">
            <a:avLst/>
          </a:prstGeom>
          <a:ln w="1270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7478E7F2-AEEB-1DD6-DFF8-748100072796}"/>
              </a:ext>
            </a:extLst>
          </p:cNvPr>
          <p:cNvSpPr txBox="1"/>
          <p:nvPr/>
        </p:nvSpPr>
        <p:spPr>
          <a:xfrm>
            <a:off x="15923824" y="3071061"/>
            <a:ext cx="7056785" cy="1323439"/>
          </a:xfrm>
          <a:prstGeom prst="rect">
            <a:avLst/>
          </a:prstGeom>
          <a:noFill/>
        </p:spPr>
        <p:txBody>
          <a:bodyPr wrap="square" rtlCol="0">
            <a:spAutoFit/>
          </a:bodyPr>
          <a:lstStyle/>
          <a:p>
            <a:pPr algn="ctr"/>
            <a:r>
              <a:rPr lang="en-US" altLang="zh-CN" sz="8000" dirty="0"/>
              <a:t>Tuning effect</a:t>
            </a:r>
            <a:endParaRPr lang="zh-CN" altLang="en-US" sz="8000" dirty="0"/>
          </a:p>
        </p:txBody>
      </p:sp>
      <p:pic>
        <p:nvPicPr>
          <p:cNvPr id="84" name="图片 83">
            <a:extLst>
              <a:ext uri="{FF2B5EF4-FFF2-40B4-BE49-F238E27FC236}">
                <a16:creationId xmlns:a16="http://schemas.microsoft.com/office/drawing/2014/main" id="{B91281B8-EE7A-F1E2-6429-9916B009F4A1}"/>
              </a:ext>
            </a:extLst>
          </p:cNvPr>
          <p:cNvPicPr>
            <a:picLocks noChangeAspect="1"/>
          </p:cNvPicPr>
          <p:nvPr/>
        </p:nvPicPr>
        <p:blipFill>
          <a:blip r:embed="rId2"/>
          <a:stretch>
            <a:fillRect/>
          </a:stretch>
        </p:blipFill>
        <p:spPr>
          <a:xfrm>
            <a:off x="5830492" y="17250755"/>
            <a:ext cx="6668431" cy="8697539"/>
          </a:xfrm>
          <a:prstGeom prst="rect">
            <a:avLst/>
          </a:prstGeom>
        </p:spPr>
      </p:pic>
      <p:sp>
        <p:nvSpPr>
          <p:cNvPr id="87" name="矩形: 圆角 86">
            <a:extLst>
              <a:ext uri="{FF2B5EF4-FFF2-40B4-BE49-F238E27FC236}">
                <a16:creationId xmlns:a16="http://schemas.microsoft.com/office/drawing/2014/main" id="{1C2848BE-AD1B-73AC-AF5A-6992FB36B550}"/>
              </a:ext>
            </a:extLst>
          </p:cNvPr>
          <p:cNvSpPr/>
          <p:nvPr/>
        </p:nvSpPr>
        <p:spPr>
          <a:xfrm>
            <a:off x="22822668" y="-300317"/>
            <a:ext cx="5741220" cy="5554025"/>
          </a:xfrm>
          <a:prstGeom prst="roundRect">
            <a:avLst/>
          </a:prstGeom>
          <a:solidFill>
            <a:schemeClr val="accent5">
              <a:lumMod val="75000"/>
              <a:alpha val="65000"/>
            </a:schemeClr>
          </a:solidFill>
          <a:effectLst>
            <a:softEdge rad="990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400" dirty="0">
                <a:solidFill>
                  <a:schemeClr val="tx1"/>
                </a:solidFill>
              </a:rPr>
              <a:t>?</a:t>
            </a:r>
            <a:endParaRPr lang="zh-CN" altLang="en-US" sz="14400" dirty="0">
              <a:solidFill>
                <a:schemeClr val="tx1"/>
              </a:solidFill>
            </a:endParaRPr>
          </a:p>
        </p:txBody>
      </p:sp>
      <p:sp>
        <p:nvSpPr>
          <p:cNvPr id="90" name="椭圆 89">
            <a:extLst>
              <a:ext uri="{FF2B5EF4-FFF2-40B4-BE49-F238E27FC236}">
                <a16:creationId xmlns:a16="http://schemas.microsoft.com/office/drawing/2014/main" id="{BE7A499A-6D4A-BCBD-81ED-7FA787EA03AE}"/>
              </a:ext>
            </a:extLst>
          </p:cNvPr>
          <p:cNvSpPr/>
          <p:nvPr/>
        </p:nvSpPr>
        <p:spPr>
          <a:xfrm>
            <a:off x="20957621" y="11402130"/>
            <a:ext cx="1080120" cy="1080120"/>
          </a:xfrm>
          <a:prstGeom prst="ellipse">
            <a:avLst/>
          </a:prstGeom>
          <a:gradFill flip="none" rotWithShape="1">
            <a:gsLst>
              <a:gs pos="35000">
                <a:srgbClr val="8F8F8F"/>
              </a:gs>
              <a:gs pos="0">
                <a:schemeClr val="accent3">
                  <a:lumMod val="40000"/>
                  <a:lumOff val="60000"/>
                </a:schemeClr>
              </a:gs>
              <a:gs pos="100000">
                <a:schemeClr val="bg2">
                  <a:lumMod val="50000"/>
                </a:schemeClr>
              </a:gs>
            </a:gsLst>
            <a:path path="circle">
              <a:fillToRect l="50000" t="50000" r="50000" b="50000"/>
            </a:path>
            <a:tileRect/>
          </a:gradFill>
          <a:effectLst>
            <a:outerShdw blurRad="800100" sx="172000" sy="172000" algn="ctr" rotWithShape="0">
              <a:srgbClr val="FFFF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箭头: 右 96">
            <a:extLst>
              <a:ext uri="{FF2B5EF4-FFF2-40B4-BE49-F238E27FC236}">
                <a16:creationId xmlns:a16="http://schemas.microsoft.com/office/drawing/2014/main" id="{131307EA-5348-5FA2-B6C2-6FA59F9938E0}"/>
              </a:ext>
            </a:extLst>
          </p:cNvPr>
          <p:cNvSpPr/>
          <p:nvPr/>
        </p:nvSpPr>
        <p:spPr>
          <a:xfrm rot="11259802">
            <a:off x="20069228" y="11442577"/>
            <a:ext cx="936104" cy="792088"/>
          </a:xfrm>
          <a:prstGeom prst="rightArrow">
            <a:avLst>
              <a:gd name="adj1" fmla="val 50000"/>
              <a:gd name="adj2" fmla="val 73821"/>
            </a:avLst>
          </a:prstGeom>
          <a:solidFill>
            <a:schemeClr val="bg1">
              <a:lumMod val="50000"/>
              <a:alpha val="60000"/>
            </a:schemeClr>
          </a:solidFill>
          <a:ln w="508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909A66C6-9D85-FC5F-72A2-FBA1CC9E55A3}"/>
              </a:ext>
            </a:extLst>
          </p:cNvPr>
          <p:cNvSpPr txBox="1"/>
          <p:nvPr/>
        </p:nvSpPr>
        <p:spPr>
          <a:xfrm>
            <a:off x="15383004" y="12293544"/>
            <a:ext cx="5184208" cy="2308324"/>
          </a:xfrm>
          <a:prstGeom prst="rect">
            <a:avLst/>
          </a:prstGeom>
          <a:noFill/>
        </p:spPr>
        <p:txBody>
          <a:bodyPr wrap="square" rtlCol="0">
            <a:spAutoFit/>
          </a:bodyPr>
          <a:lstStyle/>
          <a:p>
            <a:pPr algn="ctr"/>
            <a:r>
              <a:rPr lang="en-US" altLang="zh-CN" sz="7200" dirty="0">
                <a:solidFill>
                  <a:schemeClr val="bg2">
                    <a:lumMod val="75000"/>
                  </a:schemeClr>
                </a:solidFill>
              </a:rPr>
              <a:t>Lone pair</a:t>
            </a:r>
          </a:p>
          <a:p>
            <a:pPr algn="ctr"/>
            <a:r>
              <a:rPr lang="en-US" altLang="zh-CN" sz="7200" dirty="0">
                <a:solidFill>
                  <a:schemeClr val="bg2">
                    <a:lumMod val="75000"/>
                  </a:schemeClr>
                </a:solidFill>
              </a:rPr>
              <a:t>expression</a:t>
            </a:r>
            <a:endParaRPr lang="zh-CN" altLang="en-US" sz="7200" dirty="0">
              <a:solidFill>
                <a:schemeClr val="bg2">
                  <a:lumMod val="75000"/>
                </a:schemeClr>
              </a:solidFill>
            </a:endParaRPr>
          </a:p>
        </p:txBody>
      </p:sp>
      <p:pic>
        <p:nvPicPr>
          <p:cNvPr id="101" name="图片 100">
            <a:extLst>
              <a:ext uri="{FF2B5EF4-FFF2-40B4-BE49-F238E27FC236}">
                <a16:creationId xmlns:a16="http://schemas.microsoft.com/office/drawing/2014/main" id="{AF3F4B77-F81D-593C-E0FE-E38D66D04D29}"/>
              </a:ext>
            </a:extLst>
          </p:cNvPr>
          <p:cNvPicPr>
            <a:picLocks noChangeAspect="1"/>
          </p:cNvPicPr>
          <p:nvPr/>
        </p:nvPicPr>
        <p:blipFill>
          <a:blip r:embed="rId6"/>
          <a:stretch>
            <a:fillRect/>
          </a:stretch>
        </p:blipFill>
        <p:spPr>
          <a:xfrm>
            <a:off x="789932" y="25242711"/>
            <a:ext cx="29592549" cy="16216766"/>
          </a:xfrm>
          <a:prstGeom prst="rect">
            <a:avLst/>
          </a:prstGeom>
        </p:spPr>
      </p:pic>
    </p:spTree>
    <p:extLst>
      <p:ext uri="{BB962C8B-B14F-4D97-AF65-F5344CB8AC3E}">
        <p14:creationId xmlns:p14="http://schemas.microsoft.com/office/powerpoint/2010/main" val="281039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图片 2">
            <a:extLst>
              <a:ext uri="{FF2B5EF4-FFF2-40B4-BE49-F238E27FC236}">
                <a16:creationId xmlns:a16="http://schemas.microsoft.com/office/drawing/2014/main" id="{62BC5D5D-004F-3BAB-7F58-7919E3FDED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399288" cy="431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50">
            <a:extLst>
              <a:ext uri="{FF2B5EF4-FFF2-40B4-BE49-F238E27FC236}">
                <a16:creationId xmlns:a16="http://schemas.microsoft.com/office/drawing/2014/main" id="{2D36370B-8571-A236-2CD3-119AB8245AA8}"/>
              </a:ext>
            </a:extLst>
          </p:cNvPr>
          <p:cNvSpPr>
            <a:spLocks noChangeArrowheads="1"/>
          </p:cNvSpPr>
          <p:nvPr/>
        </p:nvSpPr>
        <p:spPr bwMode="auto">
          <a:xfrm>
            <a:off x="16521113" y="9840913"/>
            <a:ext cx="15244762" cy="32137350"/>
          </a:xfrm>
          <a:prstGeom prst="roundRect">
            <a:avLst>
              <a:gd name="adj" fmla="val 2192"/>
            </a:avLst>
          </a:prstGeom>
          <a:solidFill>
            <a:schemeClr val="bg1"/>
          </a:solidFill>
          <a:ln w="9525">
            <a:solidFill>
              <a:schemeClr val="tx1"/>
            </a:solidFill>
            <a:round/>
            <a:headEnd/>
            <a:tailEnd/>
          </a:ln>
        </p:spPr>
        <p:txBody>
          <a:bodyPr wrap="none" lIns="157515" tIns="78757" rIns="157515" bIns="78757"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8500">
              <a:latin typeface="Calibri" panose="020F0502020204030204" pitchFamily="34" charset="0"/>
            </a:endParaRPr>
          </a:p>
        </p:txBody>
      </p:sp>
      <p:sp>
        <p:nvSpPr>
          <p:cNvPr id="2052" name="AutoShape 4">
            <a:extLst>
              <a:ext uri="{FF2B5EF4-FFF2-40B4-BE49-F238E27FC236}">
                <a16:creationId xmlns:a16="http://schemas.microsoft.com/office/drawing/2014/main" id="{B40228C2-755E-6BE3-555E-797EEF4962D6}"/>
              </a:ext>
            </a:extLst>
          </p:cNvPr>
          <p:cNvSpPr>
            <a:spLocks noChangeArrowheads="1"/>
          </p:cNvSpPr>
          <p:nvPr/>
        </p:nvSpPr>
        <p:spPr bwMode="auto">
          <a:xfrm>
            <a:off x="561975" y="9802813"/>
            <a:ext cx="15246350" cy="32175450"/>
          </a:xfrm>
          <a:prstGeom prst="roundRect">
            <a:avLst>
              <a:gd name="adj" fmla="val 2373"/>
            </a:avLst>
          </a:prstGeom>
          <a:solidFill>
            <a:schemeClr val="bg1"/>
          </a:solidFill>
          <a:ln w="9525">
            <a:solidFill>
              <a:schemeClr val="tx1"/>
            </a:solidFill>
            <a:round/>
            <a:headEnd/>
            <a:tailEnd/>
          </a:ln>
        </p:spPr>
        <p:txBody>
          <a:bodyPr wrap="none" lIns="157515" tIns="78757" rIns="157515" bIns="78757"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8500">
              <a:latin typeface="Calibri" panose="020F0502020204030204" pitchFamily="34" charset="0"/>
            </a:endParaRPr>
          </a:p>
        </p:txBody>
      </p:sp>
      <p:sp>
        <p:nvSpPr>
          <p:cNvPr id="2053" name="Text Box 9">
            <a:extLst>
              <a:ext uri="{FF2B5EF4-FFF2-40B4-BE49-F238E27FC236}">
                <a16:creationId xmlns:a16="http://schemas.microsoft.com/office/drawing/2014/main" id="{F2EAE5B6-66DD-951A-1317-C611C51EAD18}"/>
              </a:ext>
            </a:extLst>
          </p:cNvPr>
          <p:cNvSpPr txBox="1">
            <a:spLocks noChangeArrowheads="1"/>
          </p:cNvSpPr>
          <p:nvPr/>
        </p:nvSpPr>
        <p:spPr bwMode="auto">
          <a:xfrm>
            <a:off x="849734" y="10798325"/>
            <a:ext cx="14701838" cy="1073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000"/>
              </a:spcAft>
            </a:pPr>
            <a:r>
              <a:rPr lang="en-US" altLang="zh-CN" sz="2800" dirty="0">
                <a:latin typeface="华文细黑" panose="02010600040101010101" pitchFamily="2" charset="-122"/>
                <a:ea typeface="华文细黑" panose="02010600040101010101" pitchFamily="2" charset="-122"/>
              </a:rPr>
              <a:t>	</a:t>
            </a:r>
            <a:r>
              <a:rPr lang="zh-CN" altLang="en-US" sz="2800" dirty="0">
                <a:latin typeface="+mj-lt"/>
                <a:ea typeface="华文细黑" panose="02010600040101010101" pitchFamily="2" charset="-122"/>
              </a:rPr>
              <a:t>在二维</a:t>
            </a:r>
            <a:r>
              <a:rPr lang="en-US" altLang="zh-CN" sz="2800" dirty="0">
                <a:latin typeface="+mj-lt"/>
                <a:ea typeface="华文细黑" panose="02010600040101010101" pitchFamily="2" charset="-122"/>
              </a:rPr>
              <a:t>(2D)</a:t>
            </a:r>
            <a:r>
              <a:rPr lang="zh-CN" altLang="en-US" sz="2800" dirty="0">
                <a:latin typeface="+mj-lt"/>
                <a:ea typeface="华文细黑" panose="02010600040101010101" pitchFamily="2" charset="-122"/>
              </a:rPr>
              <a:t>有机</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无机杂化铅卤钙钛矿</a:t>
            </a:r>
            <a:r>
              <a:rPr lang="en-US" altLang="zh-CN" sz="2800" dirty="0">
                <a:latin typeface="+mj-lt"/>
                <a:ea typeface="华文细黑" panose="02010600040101010101" pitchFamily="2" charset="-122"/>
              </a:rPr>
              <a:t>(Lead-Halide Perovskite, LHP)</a:t>
            </a:r>
            <a:r>
              <a:rPr lang="zh-CN" altLang="en-US" sz="2800" dirty="0">
                <a:latin typeface="+mj-lt"/>
                <a:ea typeface="华文细黑" panose="02010600040101010101" pitchFamily="2" charset="-122"/>
              </a:rPr>
              <a:t>的晶格中，有机离子和无机晶格自发形成层状的量子阱结构，使得二维铅卤钙钛矿</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在发光材料和激子器件等应用方面表现出独特的性质。有机</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无机杂化材料的一大优点在于材料的性质可以通过改变有机分子的结构来调控。在</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中，根据层间有机离子化学结构的不同，不同材料的光致发光</a:t>
            </a:r>
            <a:r>
              <a:rPr lang="en-US" altLang="zh-CN" sz="2800" dirty="0">
                <a:latin typeface="+mj-lt"/>
                <a:ea typeface="华文细黑" panose="02010600040101010101" pitchFamily="2" charset="-122"/>
              </a:rPr>
              <a:t>(Photoluminescence, PL)</a:t>
            </a:r>
            <a:r>
              <a:rPr lang="zh-CN" altLang="en-US" sz="2800" dirty="0">
                <a:latin typeface="+mj-lt"/>
                <a:ea typeface="华文细黑" panose="02010600040101010101" pitchFamily="2" charset="-122"/>
              </a:rPr>
              <a:t>性质之间存在较大的差异。因此，为了更深入地理解</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中影响发光性质的因素，我们需要在晶格结构特征和光物理性质之间建立起一套构效关系。</a:t>
            </a:r>
            <a:endParaRPr lang="en-US" altLang="zh-CN" sz="2800"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2D LHP</a:t>
            </a:r>
            <a:r>
              <a:rPr lang="zh-CN" altLang="en-US" sz="2800" dirty="0">
                <a:latin typeface="+mj-lt"/>
                <a:ea typeface="华文细黑" panose="02010600040101010101" pitchFamily="2" charset="-122"/>
              </a:rPr>
              <a:t>的晶体结构由有机层和无机层交替排列形成。无机层由 </a:t>
            </a:r>
            <a:r>
              <a:rPr lang="en-US" altLang="zh-CN" sz="2800" dirty="0">
                <a:latin typeface="+mj-lt"/>
                <a:ea typeface="华文细黑" panose="02010600040101010101" pitchFamily="2" charset="-122"/>
              </a:rPr>
              <a:t>[PbX</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八面体共顶点连接形成二维层状结构，大体积的有机铵离子</a:t>
            </a:r>
            <a:r>
              <a:rPr lang="en-US" altLang="zh-CN" sz="2800" dirty="0">
                <a:latin typeface="+mj-lt"/>
                <a:ea typeface="华文细黑" panose="02010600040101010101" pitchFamily="2" charset="-122"/>
              </a:rPr>
              <a:t>(Large organic Ammonium, LA)</a:t>
            </a:r>
            <a:r>
              <a:rPr lang="zh-CN" altLang="en-US" sz="2800" dirty="0">
                <a:latin typeface="+mj-lt"/>
                <a:ea typeface="华文细黑" panose="02010600040101010101" pitchFamily="2" charset="-122"/>
              </a:rPr>
              <a:t>形成有机层间隔其间。层间有机离子</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的结构和排列会影响无机晶格的结构，从而引入不同的晶格畸变，改变发光性质。三维钙钛矿</a:t>
            </a:r>
            <a:r>
              <a:rPr lang="en-US" altLang="zh-CN" sz="2800" dirty="0">
                <a:latin typeface="+mj-lt"/>
                <a:ea typeface="华文细黑" panose="02010600040101010101" pitchFamily="2" charset="-122"/>
              </a:rPr>
              <a:t>ABX</a:t>
            </a:r>
            <a:r>
              <a:rPr lang="en-US" altLang="zh-CN" sz="2800" baseline="-25000" dirty="0">
                <a:latin typeface="+mj-lt"/>
                <a:ea typeface="华文细黑" panose="02010600040101010101" pitchFamily="2" charset="-122"/>
              </a:rPr>
              <a:t>3</a:t>
            </a:r>
            <a:r>
              <a:rPr lang="zh-CN" altLang="en-US" sz="2800" dirty="0">
                <a:latin typeface="+mj-lt"/>
                <a:ea typeface="华文细黑" panose="02010600040101010101" pitchFamily="2" charset="-122"/>
              </a:rPr>
              <a:t>中常使用容忍因子</a:t>
            </a:r>
            <a:r>
              <a:rPr lang="en-US" altLang="zh-CN" sz="2800" dirty="0">
                <a:latin typeface="+mj-lt"/>
                <a:ea typeface="华文细黑" panose="02010600040101010101" pitchFamily="2" charset="-122"/>
              </a:rPr>
              <a:t>t=(R</a:t>
            </a:r>
            <a:r>
              <a:rPr lang="en-US" altLang="zh-CN" sz="2800" baseline="-25000" dirty="0">
                <a:latin typeface="+mj-lt"/>
                <a:ea typeface="华文细黑" panose="02010600040101010101" pitchFamily="2" charset="-122"/>
              </a:rPr>
              <a:t>A</a:t>
            </a:r>
            <a:r>
              <a:rPr lang="en-US" altLang="zh-CN" sz="2800" dirty="0">
                <a:latin typeface="+mj-lt"/>
                <a:ea typeface="华文细黑" panose="02010600040101010101" pitchFamily="2" charset="-122"/>
              </a:rPr>
              <a:t>+R</a:t>
            </a:r>
            <a:r>
              <a:rPr lang="en-US" altLang="zh-CN" sz="2800" baseline="-25000" dirty="0">
                <a:latin typeface="+mj-lt"/>
                <a:ea typeface="华文细黑" panose="02010600040101010101" pitchFamily="2" charset="-122"/>
              </a:rPr>
              <a:t>X</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a:t>
            </a:r>
            <a:r>
              <a:rPr lang="en-US" altLang="zh-CN" sz="2800" dirty="0">
                <a:latin typeface="+mj-lt"/>
                <a:ea typeface="华文细黑" panose="02010600040101010101" pitchFamily="2" charset="-122"/>
              </a:rPr>
              <a:t>2(R</a:t>
            </a:r>
            <a:r>
              <a:rPr lang="en-US" altLang="zh-CN" sz="2800" baseline="-25000" dirty="0">
                <a:latin typeface="+mj-lt"/>
                <a:ea typeface="华文细黑" panose="02010600040101010101" pitchFamily="2" charset="-122"/>
              </a:rPr>
              <a:t>B</a:t>
            </a:r>
            <a:r>
              <a:rPr lang="en-US" altLang="zh-CN" sz="2800" dirty="0">
                <a:latin typeface="+mj-lt"/>
                <a:ea typeface="华文细黑" panose="02010600040101010101" pitchFamily="2" charset="-122"/>
              </a:rPr>
              <a:t>+R</a:t>
            </a:r>
            <a:r>
              <a:rPr lang="en-US" altLang="zh-CN" sz="2800" baseline="-25000" dirty="0">
                <a:latin typeface="+mj-lt"/>
                <a:ea typeface="华文细黑" panose="02010600040101010101" pitchFamily="2" charset="-122"/>
              </a:rPr>
              <a:t>X</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，当</a:t>
            </a:r>
            <a:r>
              <a:rPr lang="en-US" altLang="zh-CN" sz="2800" dirty="0">
                <a:latin typeface="+mj-lt"/>
                <a:ea typeface="华文细黑" panose="02010600040101010101" pitchFamily="2" charset="-122"/>
              </a:rPr>
              <a:t>t&lt;1</a:t>
            </a:r>
            <a:r>
              <a:rPr lang="zh-CN" altLang="en-US" sz="2800" dirty="0">
                <a:latin typeface="+mj-lt"/>
                <a:ea typeface="华文细黑" panose="02010600040101010101" pitchFamily="2" charset="-122"/>
              </a:rPr>
              <a:t>时产生八面体扭转，而</a:t>
            </a:r>
            <a:r>
              <a:rPr lang="en-US" altLang="zh-CN" sz="2800" dirty="0">
                <a:latin typeface="+mj-lt"/>
                <a:ea typeface="华文细黑" panose="02010600040101010101" pitchFamily="2" charset="-122"/>
              </a:rPr>
              <a:t>t&gt;1</a:t>
            </a:r>
            <a:r>
              <a:rPr lang="zh-CN" altLang="en-US" sz="2800" dirty="0">
                <a:latin typeface="+mj-lt"/>
                <a:ea typeface="华文细黑" panose="02010600040101010101" pitchFamily="2" charset="-122"/>
              </a:rPr>
              <a:t>时产生</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。虽然</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中非球形的</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离子无法用有效半径描述，但依然符合同样的规律，即：小体积</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离子诱导八面体扭转的产生，大体积</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离子诱导</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的产生。</a:t>
            </a:r>
            <a:endParaRPr lang="en-US" altLang="zh-CN" sz="2800"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本工作中，我们揭示了不同的层间离子</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是如何改变</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离子的</a:t>
            </a:r>
            <a:r>
              <a:rPr lang="en-US" altLang="zh-CN" sz="2800" dirty="0">
                <a:latin typeface="+mj-lt"/>
                <a:ea typeface="华文细黑" panose="02010600040101010101" pitchFamily="2" charset="-122"/>
              </a:rPr>
              <a:t>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孤对电子立体化学表述，从而调控</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发光性质。通过分析一系列</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的晶体结构，我们发现随着</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离子有效体积增大，八面体扭转的程度逐渐减小，</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键长逐渐增长。随着</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的拉伸，</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离子将沿拉伸方向发生偏心位移。</a:t>
            </a:r>
            <a:r>
              <a:rPr lang="en-US" altLang="zh-CN" sz="2800" dirty="0">
                <a:latin typeface="+mj-lt"/>
                <a:ea typeface="华文细黑" panose="02010600040101010101" pitchFamily="2" charset="-122"/>
              </a:rPr>
              <a:t>DFT</a:t>
            </a:r>
            <a:r>
              <a:rPr lang="zh-CN" altLang="en-US" sz="2800" dirty="0">
                <a:latin typeface="+mj-lt"/>
                <a:ea typeface="华文细黑" panose="02010600040101010101" pitchFamily="2" charset="-122"/>
              </a:rPr>
              <a:t>计算证明</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离子的势能曲线随</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拉伸由抛物线形逐渐变为双势阱曲线，解释了</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的起源。在</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光谱中，电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声耦合的加强会导致</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峰长波侧拖尾，使得</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峰的不对称因子</a:t>
            </a:r>
            <a:r>
              <a:rPr lang="en-US" altLang="zh-CN" sz="2800" dirty="0">
                <a:latin typeface="+mj-lt"/>
                <a:ea typeface="华文细黑" panose="02010600040101010101" pitchFamily="2" charset="-122"/>
              </a:rPr>
              <a:t>(Asymmetric Factor, AF)</a:t>
            </a:r>
            <a:r>
              <a:rPr lang="zh-CN" altLang="en-US" sz="2800" dirty="0">
                <a:latin typeface="+mj-lt"/>
                <a:ea typeface="华文细黑" panose="02010600040101010101" pitchFamily="2" charset="-122"/>
              </a:rPr>
              <a:t>上升。通过分析</a:t>
            </a:r>
            <a:r>
              <a:rPr lang="en-US" altLang="zh-CN" sz="2800" dirty="0">
                <a:latin typeface="+mj-lt"/>
                <a:ea typeface="华文细黑" panose="02010600040101010101" pitchFamily="2" charset="-122"/>
              </a:rPr>
              <a:t>15</a:t>
            </a:r>
            <a:r>
              <a:rPr lang="zh-CN" altLang="en-US" sz="2800" dirty="0">
                <a:latin typeface="+mj-lt"/>
                <a:ea typeface="华文细黑" panose="02010600040101010101" pitchFamily="2" charset="-122"/>
              </a:rPr>
              <a:t>种</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光谱，我们发现</a:t>
            </a:r>
            <a:r>
              <a:rPr lang="en-US" altLang="zh-CN" sz="2800" dirty="0">
                <a:latin typeface="+mj-lt"/>
                <a:ea typeface="华文细黑" panose="02010600040101010101" pitchFamily="2" charset="-122"/>
              </a:rPr>
              <a:t>AF</a:t>
            </a:r>
            <a:r>
              <a:rPr lang="zh-CN" altLang="en-US" sz="2800" dirty="0">
                <a:latin typeface="+mj-lt"/>
                <a:ea typeface="华文细黑" panose="02010600040101010101" pitchFamily="2" charset="-122"/>
              </a:rPr>
              <a:t>与</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量子效率之间存在负相关关系。</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光谱显示八面体扭转和偏心位移这两种结构畸变均会导致中心峰增强，象征着晶格非谐性的上升。上述</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键长与结构畸变类型、不对称因子、</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中心峰的关联在高压光物理测试中得到了进一步验证。我们的工作为调控</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的晶格结构和发光性质建立了一套结构</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性质关系。</a:t>
            </a:r>
            <a:endParaRPr lang="en-US" altLang="zh-CN" sz="2800" dirty="0">
              <a:latin typeface="+mj-lt"/>
              <a:ea typeface="华文细黑" panose="02010600040101010101" pitchFamily="2" charset="-122"/>
            </a:endParaRPr>
          </a:p>
        </p:txBody>
      </p:sp>
      <p:sp>
        <p:nvSpPr>
          <p:cNvPr id="2056" name="AutoShape 13">
            <a:extLst>
              <a:ext uri="{FF2B5EF4-FFF2-40B4-BE49-F238E27FC236}">
                <a16:creationId xmlns:a16="http://schemas.microsoft.com/office/drawing/2014/main" id="{E862BB5F-2B86-E1E4-D402-CB9E964B8F29}"/>
              </a:ext>
            </a:extLst>
          </p:cNvPr>
          <p:cNvSpPr>
            <a:spLocks noChangeArrowheads="1"/>
          </p:cNvSpPr>
          <p:nvPr/>
        </p:nvSpPr>
        <p:spPr bwMode="auto">
          <a:xfrm>
            <a:off x="506413" y="3741737"/>
            <a:ext cx="31391225" cy="5788025"/>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p:spPr>
        <p:txBody>
          <a:bodyPr wrap="none" lIns="90004" tIns="45001" rIns="90004" bIns="45001"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8500">
              <a:solidFill>
                <a:schemeClr val="bg1"/>
              </a:solidFill>
              <a:latin typeface="Calibri" panose="020F0502020204030204" pitchFamily="34" charset="0"/>
            </a:endParaRPr>
          </a:p>
        </p:txBody>
      </p:sp>
      <p:sp>
        <p:nvSpPr>
          <p:cNvPr id="2057" name="Text Box 14">
            <a:extLst>
              <a:ext uri="{FF2B5EF4-FFF2-40B4-BE49-F238E27FC236}">
                <a16:creationId xmlns:a16="http://schemas.microsoft.com/office/drawing/2014/main" id="{CCE70759-257B-2370-0E62-83F25661D3F5}"/>
              </a:ext>
            </a:extLst>
          </p:cNvPr>
          <p:cNvSpPr txBox="1">
            <a:spLocks noChangeArrowheads="1"/>
          </p:cNvSpPr>
          <p:nvPr/>
        </p:nvSpPr>
        <p:spPr bwMode="auto">
          <a:xfrm>
            <a:off x="862013" y="4002088"/>
            <a:ext cx="30192662" cy="55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8800" b="1" dirty="0">
                <a:latin typeface="Calibri" panose="020F0502020204030204" pitchFamily="34" charset="0"/>
              </a:rPr>
              <a:t>二维铅卤钙钛矿中</a:t>
            </a:r>
            <a:r>
              <a:rPr lang="en-US" altLang="zh-CN" sz="8800" b="1" dirty="0">
                <a:latin typeface="Calibri" panose="020F0502020204030204" pitchFamily="34" charset="0"/>
              </a:rPr>
              <a:t>ns</a:t>
            </a:r>
            <a:r>
              <a:rPr lang="en-US" altLang="zh-CN" sz="8800" b="1" baseline="30000" dirty="0">
                <a:latin typeface="Calibri" panose="020F0502020204030204" pitchFamily="34" charset="0"/>
              </a:rPr>
              <a:t>2</a:t>
            </a:r>
            <a:r>
              <a:rPr lang="zh-CN" altLang="en-US" sz="8800" b="1" dirty="0">
                <a:latin typeface="Calibri" panose="020F0502020204030204" pitchFamily="34" charset="0"/>
              </a:rPr>
              <a:t>孤对电子的立体化学表述</a:t>
            </a:r>
            <a:br>
              <a:rPr lang="en-US" altLang="zh-CN" sz="8800" b="1" dirty="0">
                <a:latin typeface="Calibri" panose="020F0502020204030204" pitchFamily="34" charset="0"/>
              </a:rPr>
            </a:br>
            <a:r>
              <a:rPr lang="zh-CN" altLang="en-US" sz="8800" b="1" dirty="0">
                <a:latin typeface="Calibri" panose="020F0502020204030204" pitchFamily="34" charset="0"/>
              </a:rPr>
              <a:t>对光物理性质的调控</a:t>
            </a:r>
            <a:endParaRPr lang="en-US" altLang="zh-CN" sz="12400" b="1" dirty="0">
              <a:latin typeface="Calibri" panose="020F0502020204030204" pitchFamily="34" charset="0"/>
            </a:endParaRPr>
          </a:p>
          <a:p>
            <a:pPr algn="ctr" eaLnBrk="1" hangingPunct="1"/>
            <a:r>
              <a:rPr lang="zh-CN" altLang="en-US" sz="5400" b="1" dirty="0">
                <a:latin typeface="Calibri" panose="020F0502020204030204" pitchFamily="34" charset="0"/>
              </a:rPr>
              <a:t>谷家桢</a:t>
            </a:r>
            <a:r>
              <a:rPr lang="en-US" altLang="zh-CN" sz="5400" b="1" baseline="30000" dirty="0">
                <a:latin typeface="Calibri" panose="020F0502020204030204" pitchFamily="34" charset="0"/>
              </a:rPr>
              <a:t>1</a:t>
            </a:r>
            <a:r>
              <a:rPr lang="zh-CN" altLang="en-US" sz="5400" b="1" dirty="0">
                <a:latin typeface="Calibri" panose="020F0502020204030204" pitchFamily="34" charset="0"/>
              </a:rPr>
              <a:t>，陶豫</a:t>
            </a:r>
            <a:r>
              <a:rPr lang="en-US" altLang="zh-CN" sz="5400" b="1" baseline="30000" dirty="0">
                <a:latin typeface="Calibri" panose="020F0502020204030204" pitchFamily="34" charset="0"/>
              </a:rPr>
              <a:t>1</a:t>
            </a:r>
            <a:r>
              <a:rPr lang="zh-CN" altLang="en-US" sz="5400" b="1" dirty="0">
                <a:latin typeface="Calibri" panose="020F0502020204030204" pitchFamily="34" charset="0"/>
              </a:rPr>
              <a:t>，付同欢</a:t>
            </a:r>
            <a:r>
              <a:rPr lang="en-US" altLang="zh-CN" sz="5400" b="1" baseline="30000" dirty="0">
                <a:latin typeface="Calibri" panose="020F0502020204030204" pitchFamily="34" charset="0"/>
              </a:rPr>
              <a:t>2</a:t>
            </a:r>
            <a:r>
              <a:rPr lang="zh-CN" altLang="en-US" sz="5400" b="1" dirty="0">
                <a:latin typeface="Calibri" panose="020F0502020204030204" pitchFamily="34" charset="0"/>
              </a:rPr>
              <a:t>，郭嵩蒿</a:t>
            </a:r>
            <a:r>
              <a:rPr lang="en-US" altLang="zh-CN" sz="5400" b="1" baseline="30000" dirty="0">
                <a:latin typeface="Calibri" panose="020F0502020204030204" pitchFamily="34" charset="0"/>
              </a:rPr>
              <a:t>2</a:t>
            </a:r>
            <a:r>
              <a:rPr lang="zh-CN" altLang="en-US" sz="5400" b="1" dirty="0">
                <a:latin typeface="Calibri" panose="020F0502020204030204" pitchFamily="34" charset="0"/>
              </a:rPr>
              <a:t>，姜晓帆</a:t>
            </a:r>
            <a:r>
              <a:rPr lang="en-US" altLang="zh-CN" sz="5400" b="1" baseline="30000" dirty="0">
                <a:latin typeface="Calibri" panose="020F0502020204030204" pitchFamily="34" charset="0"/>
              </a:rPr>
              <a:t>1</a:t>
            </a:r>
            <a:r>
              <a:rPr lang="zh-CN" altLang="en-US" sz="5400" b="1" dirty="0">
                <a:latin typeface="Calibri" panose="020F0502020204030204" pitchFamily="34" charset="0"/>
              </a:rPr>
              <a:t>，关妍</a:t>
            </a:r>
            <a:r>
              <a:rPr lang="en-US" altLang="zh-CN" sz="5400" b="1" baseline="30000" dirty="0">
                <a:latin typeface="Calibri" panose="020F0502020204030204" pitchFamily="34" charset="0"/>
              </a:rPr>
              <a:t>1</a:t>
            </a:r>
            <a:r>
              <a:rPr lang="zh-CN" altLang="en-US" sz="5400" b="1" dirty="0">
                <a:latin typeface="Calibri" panose="020F0502020204030204" pitchFamily="34" charset="0"/>
              </a:rPr>
              <a:t>，李晓彤</a:t>
            </a:r>
            <a:r>
              <a:rPr lang="en-US" altLang="zh-CN" sz="5400" b="1" baseline="30000" dirty="0">
                <a:latin typeface="Calibri" panose="020F0502020204030204" pitchFamily="34" charset="0"/>
              </a:rPr>
              <a:t>3</a:t>
            </a:r>
            <a:r>
              <a:rPr lang="zh-CN" altLang="en-US" sz="5400" b="1" dirty="0">
                <a:latin typeface="Calibri" panose="020F0502020204030204" pitchFamily="34" charset="0"/>
              </a:rPr>
              <a:t>，</a:t>
            </a:r>
            <a:endParaRPr lang="en-US" altLang="zh-CN" sz="5400" b="1" dirty="0">
              <a:latin typeface="Calibri" panose="020F0502020204030204" pitchFamily="34" charset="0"/>
            </a:endParaRPr>
          </a:p>
          <a:p>
            <a:pPr algn="ctr" eaLnBrk="1" hangingPunct="1"/>
            <a:r>
              <a:rPr lang="zh-CN" altLang="en-US" sz="5400" b="1" dirty="0">
                <a:latin typeface="Calibri" panose="020F0502020204030204" pitchFamily="34" charset="0"/>
              </a:rPr>
              <a:t>李晨</a:t>
            </a:r>
            <a:r>
              <a:rPr lang="en-US" altLang="zh-CN" sz="5400" b="1" baseline="30000" dirty="0">
                <a:latin typeface="Calibri" panose="020F0502020204030204" pitchFamily="34" charset="0"/>
              </a:rPr>
              <a:t>1</a:t>
            </a:r>
            <a:r>
              <a:rPr lang="zh-CN" altLang="en-US" sz="5400" b="1" dirty="0">
                <a:latin typeface="Calibri" panose="020F0502020204030204" pitchFamily="34" charset="0"/>
              </a:rPr>
              <a:t>，吕旭杰</a:t>
            </a:r>
            <a:r>
              <a:rPr lang="en-US" altLang="zh-CN" sz="5400" b="1" baseline="30000" dirty="0">
                <a:latin typeface="Calibri" panose="020F0502020204030204" pitchFamily="34" charset="0"/>
              </a:rPr>
              <a:t>2</a:t>
            </a:r>
            <a:r>
              <a:rPr lang="zh-CN" altLang="en-US" sz="5400" b="1" dirty="0">
                <a:latin typeface="Calibri" panose="020F0502020204030204" pitchFamily="34" charset="0"/>
              </a:rPr>
              <a:t>，傅永平</a:t>
            </a:r>
            <a:r>
              <a:rPr lang="en-US" altLang="zh-CN" sz="5400" b="1" baseline="30000" dirty="0">
                <a:latin typeface="Calibri" panose="020F0502020204030204" pitchFamily="34" charset="0"/>
              </a:rPr>
              <a:t>1,*</a:t>
            </a:r>
          </a:p>
          <a:p>
            <a:pPr algn="ctr" eaLnBrk="1" hangingPunct="1"/>
            <a:r>
              <a:rPr lang="en-US" altLang="zh-CN" sz="3200" b="1" i="1" dirty="0">
                <a:latin typeface="Calibri" panose="020F0502020204030204" pitchFamily="34" charset="0"/>
              </a:rPr>
              <a:t>1</a:t>
            </a:r>
            <a:r>
              <a:rPr lang="zh-CN" altLang="en-US" sz="3200" b="1" i="1" dirty="0">
                <a:latin typeface="Calibri" panose="020F0502020204030204" pitchFamily="34" charset="0"/>
              </a:rPr>
              <a:t>北京分子科学国家研究中心，无机与稀土化学研究部，北京大学化学与分子工程学院，北京，</a:t>
            </a:r>
            <a:r>
              <a:rPr lang="en-US" altLang="zh-CN" sz="3200" b="1" i="1" dirty="0">
                <a:latin typeface="Calibri" panose="020F0502020204030204" pitchFamily="34" charset="0"/>
              </a:rPr>
              <a:t>100871</a:t>
            </a:r>
          </a:p>
          <a:p>
            <a:pPr algn="ctr" eaLnBrk="1" hangingPunct="1"/>
            <a:r>
              <a:rPr lang="en-US" altLang="zh-CN" sz="3200" b="1" i="1" dirty="0">
                <a:latin typeface="Calibri" panose="020F0502020204030204" pitchFamily="34" charset="0"/>
              </a:rPr>
              <a:t>2</a:t>
            </a:r>
            <a:r>
              <a:rPr lang="zh-CN" altLang="en-US" sz="3200" b="1" i="1" dirty="0">
                <a:latin typeface="Calibri" panose="020F0502020204030204" pitchFamily="34" charset="0"/>
              </a:rPr>
              <a:t>北京高压科学研究中心，上海，</a:t>
            </a:r>
            <a:r>
              <a:rPr lang="en-US" altLang="zh-CN" sz="3200" b="1" i="1" dirty="0">
                <a:latin typeface="Calibri" panose="020F0502020204030204" pitchFamily="34" charset="0"/>
              </a:rPr>
              <a:t>201203		3</a:t>
            </a:r>
            <a:r>
              <a:rPr lang="zh-CN" altLang="en-US" sz="3200" b="1" i="1" dirty="0">
                <a:latin typeface="Calibri" panose="020F0502020204030204" pitchFamily="34" charset="0"/>
              </a:rPr>
              <a:t>加利福尼亚理工学院，化学与化工部，</a:t>
            </a:r>
            <a:r>
              <a:rPr lang="en-US" altLang="zh-CN" sz="3200" b="1" i="1" dirty="0">
                <a:latin typeface="Calibri" panose="020F0502020204030204" pitchFamily="34" charset="0"/>
              </a:rPr>
              <a:t>Pasadena</a:t>
            </a:r>
            <a:r>
              <a:rPr lang="zh-CN" altLang="en-US" sz="3200" b="1" i="1" dirty="0">
                <a:latin typeface="Calibri" panose="020F0502020204030204" pitchFamily="34" charset="0"/>
              </a:rPr>
              <a:t>，美国，</a:t>
            </a:r>
            <a:r>
              <a:rPr lang="en-US" altLang="zh-CN" sz="3200" b="1" i="1" dirty="0">
                <a:latin typeface="Calibri" panose="020F0502020204030204" pitchFamily="34" charset="0"/>
              </a:rPr>
              <a:t>91125</a:t>
            </a:r>
          </a:p>
        </p:txBody>
      </p:sp>
      <p:sp>
        <p:nvSpPr>
          <p:cNvPr id="2064" name="Text Box 38">
            <a:extLst>
              <a:ext uri="{FF2B5EF4-FFF2-40B4-BE49-F238E27FC236}">
                <a16:creationId xmlns:a16="http://schemas.microsoft.com/office/drawing/2014/main" id="{B6EF1635-D52D-3464-A1B9-A86F31A83B0C}"/>
              </a:ext>
            </a:extLst>
          </p:cNvPr>
          <p:cNvSpPr txBox="1">
            <a:spLocks noChangeArrowheads="1"/>
          </p:cNvSpPr>
          <p:nvPr/>
        </p:nvSpPr>
        <p:spPr bwMode="auto">
          <a:xfrm>
            <a:off x="17063740" y="40504357"/>
            <a:ext cx="9001000" cy="111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000000"/>
                </a:solidFill>
                <a:miter lim="800000"/>
                <a:headEnd/>
                <a:tailEnd/>
              </a14:hiddenLine>
            </a:ext>
          </a:extLst>
        </p:spPr>
        <p:txBody>
          <a:bodyPr wrap="square" lIns="60210" tIns="30104" rIns="60210" bIns="30104">
            <a:spAutoFit/>
          </a:bodyPr>
          <a:lstStyle>
            <a:lvl1pPr marL="334963" indent="-334963"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95000"/>
              </a:lnSpc>
              <a:buFontTx/>
              <a:buAutoNum type="arabicPeriod"/>
            </a:pPr>
            <a:r>
              <a:rPr lang="en-US" altLang="zh-CN" sz="2400" i="0" dirty="0">
                <a:solidFill>
                  <a:srgbClr val="1C1D1E"/>
                </a:solidFill>
                <a:effectLst/>
                <a:latin typeface="Times New Roman" panose="02020603050405020304" pitchFamily="18" charset="0"/>
                <a:cs typeface="Times New Roman" panose="02020603050405020304" pitchFamily="18" charset="0"/>
              </a:rPr>
              <a:t>Gu, </a:t>
            </a:r>
            <a:r>
              <a:rPr lang="en-US" altLang="zh-CN" sz="2400" i="0" dirty="0" err="1">
                <a:solidFill>
                  <a:srgbClr val="1C1D1E"/>
                </a:solidFill>
                <a:effectLst/>
                <a:latin typeface="Times New Roman" panose="02020603050405020304" pitchFamily="18" charset="0"/>
                <a:cs typeface="Times New Roman" panose="02020603050405020304" pitchFamily="18" charset="0"/>
              </a:rPr>
              <a:t>Jiazhen</a:t>
            </a:r>
            <a:r>
              <a:rPr lang="en-US" altLang="zh-CN" sz="2400" i="0" dirty="0">
                <a:solidFill>
                  <a:srgbClr val="1C1D1E"/>
                </a:solidFill>
                <a:effectLst/>
                <a:latin typeface="Times New Roman" panose="02020603050405020304" pitchFamily="18" charset="0"/>
                <a:cs typeface="Times New Roman" panose="02020603050405020304" pitchFamily="18" charset="0"/>
              </a:rPr>
              <a:t>, Tao, Yu, Fu, </a:t>
            </a:r>
            <a:r>
              <a:rPr lang="en-US" altLang="zh-CN" sz="2400" i="0" dirty="0" err="1">
                <a:solidFill>
                  <a:srgbClr val="1C1D1E"/>
                </a:solidFill>
                <a:effectLst/>
                <a:latin typeface="Times New Roman" panose="02020603050405020304" pitchFamily="18" charset="0"/>
                <a:cs typeface="Times New Roman" panose="02020603050405020304" pitchFamily="18" charset="0"/>
              </a:rPr>
              <a:t>Tonghuan</a:t>
            </a:r>
            <a:r>
              <a:rPr lang="en-US" altLang="zh-CN" sz="2400" i="0" dirty="0">
                <a:solidFill>
                  <a:srgbClr val="1C1D1E"/>
                </a:solidFill>
                <a:effectLst/>
                <a:latin typeface="Times New Roman" panose="02020603050405020304" pitchFamily="18" charset="0"/>
                <a:cs typeface="Times New Roman" panose="02020603050405020304" pitchFamily="18" charset="0"/>
              </a:rPr>
              <a:t>, Guo, </a:t>
            </a:r>
            <a:r>
              <a:rPr lang="en-US" altLang="zh-CN" sz="2400" i="0" dirty="0" err="1">
                <a:solidFill>
                  <a:srgbClr val="1C1D1E"/>
                </a:solidFill>
                <a:effectLst/>
                <a:latin typeface="Times New Roman" panose="02020603050405020304" pitchFamily="18" charset="0"/>
                <a:cs typeface="Times New Roman" panose="02020603050405020304" pitchFamily="18" charset="0"/>
              </a:rPr>
              <a:t>Songhao</a:t>
            </a:r>
            <a:r>
              <a:rPr lang="en-US" altLang="zh-CN" sz="2400" i="0" dirty="0">
                <a:solidFill>
                  <a:srgbClr val="1C1D1E"/>
                </a:solidFill>
                <a:effectLst/>
                <a:latin typeface="Times New Roman" panose="02020603050405020304" pitchFamily="18" charset="0"/>
                <a:cs typeface="Times New Roman" panose="02020603050405020304" pitchFamily="18" charset="0"/>
              </a:rPr>
              <a:t>, Jiang, </a:t>
            </a:r>
            <a:r>
              <a:rPr lang="en-US" altLang="zh-CN" sz="2400" i="0" dirty="0" err="1">
                <a:solidFill>
                  <a:srgbClr val="1C1D1E"/>
                </a:solidFill>
                <a:effectLst/>
                <a:latin typeface="Times New Roman" panose="02020603050405020304" pitchFamily="18" charset="0"/>
                <a:cs typeface="Times New Roman" panose="02020603050405020304" pitchFamily="18" charset="0"/>
              </a:rPr>
              <a:t>Xiaofan</a:t>
            </a:r>
            <a:r>
              <a:rPr lang="en-US" altLang="zh-CN" sz="2400" i="0" dirty="0">
                <a:solidFill>
                  <a:srgbClr val="1C1D1E"/>
                </a:solidFill>
                <a:effectLst/>
                <a:latin typeface="Times New Roman" panose="02020603050405020304" pitchFamily="18" charset="0"/>
                <a:cs typeface="Times New Roman" panose="02020603050405020304" pitchFamily="18" charset="0"/>
              </a:rPr>
              <a:t>, Guan, Yan, Li, </a:t>
            </a:r>
            <a:r>
              <a:rPr lang="en-US" altLang="zh-CN" sz="2400" i="0" dirty="0" err="1">
                <a:solidFill>
                  <a:srgbClr val="1C1D1E"/>
                </a:solidFill>
                <a:effectLst/>
                <a:latin typeface="Times New Roman" panose="02020603050405020304" pitchFamily="18" charset="0"/>
                <a:cs typeface="Times New Roman" panose="02020603050405020304" pitchFamily="18" charset="0"/>
              </a:rPr>
              <a:t>Xiaotong</a:t>
            </a:r>
            <a:r>
              <a:rPr lang="en-US" altLang="zh-CN" sz="2400" i="0" dirty="0">
                <a:solidFill>
                  <a:srgbClr val="1C1D1E"/>
                </a:solidFill>
                <a:effectLst/>
                <a:latin typeface="Times New Roman" panose="02020603050405020304" pitchFamily="18" charset="0"/>
                <a:cs typeface="Times New Roman" panose="02020603050405020304" pitchFamily="18" charset="0"/>
              </a:rPr>
              <a:t>, Li, Chen, </a:t>
            </a:r>
            <a:r>
              <a:rPr lang="en-US" altLang="zh-CN" sz="2400" i="0" dirty="0" err="1">
                <a:solidFill>
                  <a:srgbClr val="1C1D1E"/>
                </a:solidFill>
                <a:effectLst/>
                <a:latin typeface="Times New Roman" panose="02020603050405020304" pitchFamily="18" charset="0"/>
                <a:cs typeface="Times New Roman" panose="02020603050405020304" pitchFamily="18" charset="0"/>
              </a:rPr>
              <a:t>Lü</a:t>
            </a:r>
            <a:r>
              <a:rPr lang="en-US" altLang="zh-CN" sz="2400" i="0" dirty="0">
                <a:solidFill>
                  <a:srgbClr val="1C1D1E"/>
                </a:solidFill>
                <a:effectLst/>
                <a:latin typeface="Times New Roman" panose="02020603050405020304" pitchFamily="18" charset="0"/>
                <a:cs typeface="Times New Roman" panose="02020603050405020304" pitchFamily="18" charset="0"/>
              </a:rPr>
              <a:t>, </a:t>
            </a:r>
            <a:r>
              <a:rPr lang="en-US" altLang="zh-CN" sz="2400" i="0" dirty="0" err="1">
                <a:solidFill>
                  <a:srgbClr val="1C1D1E"/>
                </a:solidFill>
                <a:effectLst/>
                <a:latin typeface="Times New Roman" panose="02020603050405020304" pitchFamily="18" charset="0"/>
                <a:cs typeface="Times New Roman" panose="02020603050405020304" pitchFamily="18" charset="0"/>
              </a:rPr>
              <a:t>Xujie</a:t>
            </a:r>
            <a:r>
              <a:rPr lang="en-US" altLang="zh-CN" sz="2400" i="0" dirty="0">
                <a:solidFill>
                  <a:srgbClr val="1C1D1E"/>
                </a:solidFill>
                <a:effectLst/>
                <a:latin typeface="Times New Roman" panose="02020603050405020304" pitchFamily="18" charset="0"/>
                <a:cs typeface="Times New Roman" panose="02020603050405020304" pitchFamily="18" charset="0"/>
              </a:rPr>
              <a:t>, Fu, Yongping, </a:t>
            </a:r>
            <a:r>
              <a:rPr lang="en-US" altLang="zh-CN" sz="2400" i="1" dirty="0" err="1">
                <a:solidFill>
                  <a:srgbClr val="1C1D1E"/>
                </a:solidFill>
                <a:effectLst/>
                <a:latin typeface="Times New Roman" panose="02020603050405020304" pitchFamily="18" charset="0"/>
                <a:cs typeface="Times New Roman" panose="02020603050405020304" pitchFamily="18" charset="0"/>
              </a:rPr>
              <a:t>Angew</a:t>
            </a:r>
            <a:r>
              <a:rPr lang="en-US" altLang="zh-CN" sz="2400" i="1" dirty="0">
                <a:solidFill>
                  <a:srgbClr val="1C1D1E"/>
                </a:solidFill>
                <a:effectLst/>
                <a:latin typeface="Times New Roman" panose="02020603050405020304" pitchFamily="18" charset="0"/>
                <a:cs typeface="Times New Roman" panose="02020603050405020304" pitchFamily="18" charset="0"/>
              </a:rPr>
              <a:t>. Chem. Int. Ed.</a:t>
            </a:r>
            <a:r>
              <a:rPr lang="en-US" altLang="zh-CN" sz="2400" i="0" dirty="0">
                <a:solidFill>
                  <a:srgbClr val="1C1D1E"/>
                </a:solidFill>
                <a:effectLst/>
                <a:latin typeface="Times New Roman" panose="02020603050405020304" pitchFamily="18" charset="0"/>
                <a:cs typeface="Times New Roman" panose="02020603050405020304" pitchFamily="18" charset="0"/>
              </a:rPr>
              <a:t> </a:t>
            </a:r>
            <a:r>
              <a:rPr lang="en-US" altLang="zh-CN" sz="2400" b="1" i="0" dirty="0">
                <a:solidFill>
                  <a:srgbClr val="1C1D1E"/>
                </a:solidFill>
                <a:effectLst/>
                <a:latin typeface="Times New Roman" panose="02020603050405020304" pitchFamily="18" charset="0"/>
                <a:cs typeface="Times New Roman" panose="02020603050405020304" pitchFamily="18" charset="0"/>
              </a:rPr>
              <a:t>2023</a:t>
            </a:r>
            <a:r>
              <a:rPr lang="en-US" altLang="zh-CN" sz="2400" i="0" dirty="0">
                <a:solidFill>
                  <a:srgbClr val="1C1D1E"/>
                </a:solidFill>
                <a:effectLst/>
                <a:latin typeface="Times New Roman" panose="02020603050405020304" pitchFamily="18" charset="0"/>
                <a:cs typeface="Times New Roman" panose="02020603050405020304" pitchFamily="18" charset="0"/>
              </a:rPr>
              <a:t>, e202304515.</a:t>
            </a:r>
            <a:endParaRPr lang="en-US" altLang="zh-CN" sz="2400" b="1" dirty="0">
              <a:latin typeface="Times New Roman" panose="02020603050405020304" pitchFamily="18" charset="0"/>
            </a:endParaRPr>
          </a:p>
        </p:txBody>
      </p:sp>
      <p:pic>
        <p:nvPicPr>
          <p:cNvPr id="3" name="图片 2">
            <a:extLst>
              <a:ext uri="{FF2B5EF4-FFF2-40B4-BE49-F238E27FC236}">
                <a16:creationId xmlns:a16="http://schemas.microsoft.com/office/drawing/2014/main" id="{4BD71C1B-AE9C-6A76-4284-492641FD6F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352875" y="6165850"/>
            <a:ext cx="2374106" cy="1022692"/>
          </a:xfrm>
          <a:prstGeom prst="rect">
            <a:avLst/>
          </a:prstGeom>
        </p:spPr>
      </p:pic>
      <p:pic>
        <p:nvPicPr>
          <p:cNvPr id="5" name="图片 4">
            <a:extLst>
              <a:ext uri="{FF2B5EF4-FFF2-40B4-BE49-F238E27FC236}">
                <a16:creationId xmlns:a16="http://schemas.microsoft.com/office/drawing/2014/main" id="{D245E635-CC57-DD95-3E89-AD5CA4CE9A8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01009" y="5857471"/>
            <a:ext cx="1707198" cy="1707198"/>
          </a:xfrm>
          <a:prstGeom prst="rect">
            <a:avLst/>
          </a:prstGeom>
        </p:spPr>
      </p:pic>
      <p:pic>
        <p:nvPicPr>
          <p:cNvPr id="14338" name="Picture 2">
            <a:extLst>
              <a:ext uri="{FF2B5EF4-FFF2-40B4-BE49-F238E27FC236}">
                <a16:creationId xmlns:a16="http://schemas.microsoft.com/office/drawing/2014/main" id="{142D4077-C2B0-0310-9CAD-C52B5ADA8A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2" t="1293" r="76683"/>
          <a:stretch/>
        </p:blipFill>
        <p:spPr bwMode="auto">
          <a:xfrm>
            <a:off x="27917033" y="7651351"/>
            <a:ext cx="1266228" cy="146638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718188F-0404-EF23-D495-1904EEFBB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10075" y="8062021"/>
            <a:ext cx="1800200" cy="44004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9">
            <a:extLst>
              <a:ext uri="{FF2B5EF4-FFF2-40B4-BE49-F238E27FC236}">
                <a16:creationId xmlns:a16="http://schemas.microsoft.com/office/drawing/2014/main" id="{8953C0CD-874D-9C9B-5EFE-88934344B32F}"/>
              </a:ext>
            </a:extLst>
          </p:cNvPr>
          <p:cNvSpPr txBox="1">
            <a:spLocks noChangeArrowheads="1"/>
          </p:cNvSpPr>
          <p:nvPr/>
        </p:nvSpPr>
        <p:spPr bwMode="auto">
          <a:xfrm>
            <a:off x="849734" y="22453081"/>
            <a:ext cx="14701838" cy="4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0"/>
              </a:spcAft>
            </a:pPr>
            <a:r>
              <a:rPr lang="zh-CN" altLang="en-US" sz="3200" b="1" dirty="0">
                <a:latin typeface="+mj-lt"/>
                <a:ea typeface="华文细黑" panose="02010600040101010101" pitchFamily="2" charset="-122"/>
              </a:rPr>
              <a:t>一、</a:t>
            </a:r>
            <a:r>
              <a:rPr lang="en-US" altLang="zh-CN" sz="3200" b="1" dirty="0">
                <a:latin typeface="+mj-lt"/>
                <a:ea typeface="华文细黑" panose="02010600040101010101" pitchFamily="2" charset="-122"/>
              </a:rPr>
              <a:t>2D LHP</a:t>
            </a:r>
            <a:r>
              <a:rPr lang="zh-CN" altLang="en-US" sz="3200" b="1" dirty="0">
                <a:latin typeface="+mj-lt"/>
                <a:ea typeface="华文细黑" panose="02010600040101010101" pitchFamily="2" charset="-122"/>
              </a:rPr>
              <a:t>中的结构畸变</a:t>
            </a:r>
            <a:endParaRPr lang="en-US" altLang="zh-CN" sz="3200" b="1"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2D LHP</a:t>
            </a:r>
            <a:r>
              <a:rPr lang="zh-CN" altLang="en-US" sz="2800" dirty="0">
                <a:latin typeface="+mj-lt"/>
                <a:ea typeface="华文细黑" panose="02010600040101010101" pitchFamily="2" charset="-122"/>
              </a:rPr>
              <a:t>中存在八面体扭转</a:t>
            </a:r>
            <a:r>
              <a:rPr lang="en-US" altLang="zh-CN" sz="2800" dirty="0">
                <a:latin typeface="+mj-lt"/>
                <a:ea typeface="华文细黑" panose="02010600040101010101" pitchFamily="2" charset="-122"/>
              </a:rPr>
              <a:t>(Octahedral tilting)</a:t>
            </a:r>
            <a:r>
              <a:rPr lang="zh-CN" altLang="en-US" sz="2800" dirty="0">
                <a:latin typeface="+mj-lt"/>
                <a:ea typeface="华文细黑" panose="02010600040101010101" pitchFamily="2" charset="-122"/>
              </a:rPr>
              <a:t>或</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偏心位移</a:t>
            </a:r>
            <a:r>
              <a:rPr lang="en-US" altLang="zh-CN" sz="2800" dirty="0">
                <a:latin typeface="+mj-lt"/>
                <a:ea typeface="华文细黑" panose="02010600040101010101" pitchFamily="2" charset="-122"/>
              </a:rPr>
              <a:t>(Off-centering)</a:t>
            </a:r>
            <a:r>
              <a:rPr lang="zh-CN" altLang="en-US" sz="2800" dirty="0">
                <a:latin typeface="+mj-lt"/>
                <a:ea typeface="华文细黑" panose="02010600040101010101" pitchFamily="2" charset="-122"/>
              </a:rPr>
              <a:t>两种结构畸变。</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离子的大小取决于与无机层相互作用的</a:t>
            </a:r>
            <a:r>
              <a:rPr lang="en-US" altLang="zh-CN" sz="2800" dirty="0">
                <a:latin typeface="+mj-lt"/>
                <a:ea typeface="华文细黑" panose="02010600040101010101" pitchFamily="2" charset="-122"/>
              </a:rPr>
              <a:t>-NH</a:t>
            </a:r>
            <a:r>
              <a:rPr lang="en-US" altLang="zh-CN" sz="2800" baseline="-25000" dirty="0">
                <a:latin typeface="+mj-lt"/>
                <a:ea typeface="华文细黑" panose="02010600040101010101" pitchFamily="2" charset="-122"/>
              </a:rPr>
              <a:t>3</a:t>
            </a:r>
            <a:r>
              <a:rPr lang="en-US" altLang="zh-CN" sz="2800" baseline="30000" dirty="0">
                <a:latin typeface="+mj-lt"/>
                <a:ea typeface="华文细黑" panose="02010600040101010101" pitchFamily="2" charset="-122"/>
              </a:rPr>
              <a:t>+</a:t>
            </a:r>
            <a:r>
              <a:rPr lang="zh-CN" altLang="en-US" sz="2800" dirty="0">
                <a:latin typeface="+mj-lt"/>
                <a:ea typeface="华文细黑" panose="02010600040101010101" pitchFamily="2" charset="-122"/>
              </a:rPr>
              <a:t>端的位阻效应，可以用</a:t>
            </a:r>
            <a:r>
              <a:rPr lang="en-US" altLang="zh-CN" sz="2800" dirty="0">
                <a:latin typeface="+mj-lt"/>
                <a:ea typeface="华文细黑" panose="02010600040101010101" pitchFamily="2" charset="-122"/>
              </a:rPr>
              <a:t>-NH</a:t>
            </a:r>
            <a:r>
              <a:rPr lang="en-US" altLang="zh-CN" sz="2800" baseline="-25000" dirty="0">
                <a:latin typeface="+mj-lt"/>
                <a:ea typeface="华文细黑" panose="02010600040101010101" pitchFamily="2" charset="-122"/>
              </a:rPr>
              <a:t>3</a:t>
            </a:r>
            <a:r>
              <a:rPr lang="en-US" altLang="zh-CN" sz="2800" baseline="30000" dirty="0">
                <a:latin typeface="+mj-lt"/>
                <a:ea typeface="华文细黑" panose="02010600040101010101" pitchFamily="2" charset="-122"/>
              </a:rPr>
              <a:t>+</a:t>
            </a:r>
            <a:r>
              <a:rPr lang="zh-CN" altLang="en-US" sz="2800" dirty="0">
                <a:latin typeface="+mj-lt"/>
                <a:ea typeface="华文细黑" panose="02010600040101010101" pitchFamily="2" charset="-122"/>
              </a:rPr>
              <a:t>周围</a:t>
            </a:r>
            <a:r>
              <a:rPr lang="en-US" altLang="zh-CN" sz="2800" dirty="0">
                <a:latin typeface="+mj-lt"/>
                <a:ea typeface="华文细黑" panose="02010600040101010101" pitchFamily="2" charset="-122"/>
              </a:rPr>
              <a:t>8</a:t>
            </a:r>
            <a:r>
              <a:rPr lang="zh-CN" altLang="en-US" sz="2800" dirty="0">
                <a:latin typeface="+mj-lt"/>
                <a:ea typeface="华文细黑" panose="02010600040101010101" pitchFamily="2" charset="-122"/>
              </a:rPr>
              <a:t>个</a:t>
            </a:r>
            <a:r>
              <a:rPr lang="en-US" altLang="zh-CN" sz="2800" dirty="0">
                <a:latin typeface="+mj-lt"/>
                <a:ea typeface="华文细黑" panose="02010600040101010101" pitchFamily="2" charset="-122"/>
              </a:rPr>
              <a:t>I</a:t>
            </a:r>
            <a:r>
              <a:rPr lang="zh-CN" altLang="en-US" sz="2800" dirty="0">
                <a:latin typeface="+mj-lt"/>
                <a:ea typeface="华文细黑" panose="02010600040101010101" pitchFamily="2" charset="-122"/>
              </a:rPr>
              <a:t>离子形成的</a:t>
            </a:r>
            <a:r>
              <a:rPr lang="en-US" altLang="zh-CN" sz="2800" dirty="0">
                <a:latin typeface="+mj-lt"/>
                <a:ea typeface="华文细黑" panose="02010600040101010101" pitchFamily="2" charset="-122"/>
              </a:rPr>
              <a:t>[NI</a:t>
            </a:r>
            <a:r>
              <a:rPr lang="en-US" altLang="zh-CN" sz="2800" baseline="-25000" dirty="0">
                <a:latin typeface="+mj-lt"/>
                <a:ea typeface="华文细黑" panose="02010600040101010101" pitchFamily="2" charset="-122"/>
              </a:rPr>
              <a:t>8</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多面体体积作为</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离子的有效体积</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1b~e)</a:t>
            </a:r>
            <a:r>
              <a:rPr lang="zh-CN" altLang="en-US" sz="2800" dirty="0">
                <a:latin typeface="+mj-lt"/>
                <a:ea typeface="华文细黑" panose="02010600040101010101" pitchFamily="2" charset="-122"/>
              </a:rPr>
              <a:t>。当</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有效体积偏小时，</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八面体会发生面外方向的八面体扭转以增强</a:t>
            </a:r>
            <a:r>
              <a:rPr lang="en-US" altLang="zh-CN" sz="2800" dirty="0">
                <a:latin typeface="+mj-lt"/>
                <a:ea typeface="华文细黑" panose="02010600040101010101" pitchFamily="2" charset="-122"/>
              </a:rPr>
              <a:t>I</a:t>
            </a:r>
            <a:r>
              <a:rPr lang="en-US" altLang="zh-CN" sz="2800" baseline="30000" dirty="0">
                <a:latin typeface="+mj-lt"/>
                <a:ea typeface="华文细黑" panose="02010600040101010101" pitchFamily="2" charset="-122"/>
              </a:rPr>
              <a:t>-</a:t>
            </a:r>
            <a:r>
              <a:rPr lang="zh-CN" altLang="en-US" sz="2800" dirty="0">
                <a:latin typeface="+mj-lt"/>
                <a:ea typeface="华文细黑" panose="02010600040101010101" pitchFamily="2" charset="-122"/>
              </a:rPr>
              <a:t>离子和</a:t>
            </a:r>
            <a:r>
              <a:rPr lang="en-US" altLang="zh-CN" sz="2800" dirty="0">
                <a:latin typeface="+mj-lt"/>
                <a:ea typeface="华文细黑" panose="02010600040101010101" pitchFamily="2" charset="-122"/>
              </a:rPr>
              <a:t>LA</a:t>
            </a:r>
            <a:r>
              <a:rPr lang="en-US" altLang="zh-CN" sz="2800" baseline="30000" dirty="0">
                <a:latin typeface="+mj-lt"/>
                <a:ea typeface="华文细黑" panose="02010600040101010101" pitchFamily="2" charset="-122"/>
              </a:rPr>
              <a:t>+</a:t>
            </a:r>
            <a:r>
              <a:rPr lang="zh-CN" altLang="en-US" sz="2800" dirty="0">
                <a:latin typeface="+mj-lt"/>
                <a:ea typeface="华文细黑" panose="02010600040101010101" pitchFamily="2" charset="-122"/>
              </a:rPr>
              <a:t>的相互作用，如图</a:t>
            </a:r>
            <a:r>
              <a:rPr lang="en-US" altLang="zh-CN" sz="2800" dirty="0">
                <a:latin typeface="+mj-lt"/>
                <a:ea typeface="华文细黑" panose="02010600040101010101" pitchFamily="2" charset="-122"/>
              </a:rPr>
              <a:t>1a, f</a:t>
            </a:r>
            <a:r>
              <a:rPr lang="zh-CN" altLang="en-US" sz="2800" dirty="0">
                <a:latin typeface="+mj-lt"/>
                <a:ea typeface="华文细黑" panose="02010600040101010101" pitchFamily="2" charset="-122"/>
              </a:rPr>
              <a:t>。随着</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体积增大至一定值，</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尺寸与八面体间空位的尺寸相当，此时八面体扭转被抑制，晶格接近理想结构。若</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体积进一步增大，超出空位所能容纳的尺寸，无机晶格不得不拉伸以适应过大的</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离子，这将导致</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离子发生面内或面外的偏心位移。</a:t>
            </a:r>
            <a:endParaRPr lang="en-US" altLang="zh-CN" sz="2800" dirty="0">
              <a:latin typeface="+mj-lt"/>
              <a:ea typeface="华文细黑" panose="02010600040101010101" pitchFamily="2" charset="-122"/>
            </a:endParaRPr>
          </a:p>
        </p:txBody>
      </p:sp>
      <p:grpSp>
        <p:nvGrpSpPr>
          <p:cNvPr id="13" name="组合 12">
            <a:extLst>
              <a:ext uri="{FF2B5EF4-FFF2-40B4-BE49-F238E27FC236}">
                <a16:creationId xmlns:a16="http://schemas.microsoft.com/office/drawing/2014/main" id="{95ED1B43-BD0C-AF22-A5EE-9E57E5916F65}"/>
              </a:ext>
            </a:extLst>
          </p:cNvPr>
          <p:cNvGrpSpPr/>
          <p:nvPr/>
        </p:nvGrpSpPr>
        <p:grpSpPr>
          <a:xfrm>
            <a:off x="950319" y="26176695"/>
            <a:ext cx="14545543" cy="7431038"/>
            <a:chOff x="878460" y="29548297"/>
            <a:chExt cx="14545543" cy="7431038"/>
          </a:xfrm>
        </p:grpSpPr>
        <p:pic>
          <p:nvPicPr>
            <p:cNvPr id="10" name="图片 9">
              <a:extLst>
                <a:ext uri="{FF2B5EF4-FFF2-40B4-BE49-F238E27FC236}">
                  <a16:creationId xmlns:a16="http://schemas.microsoft.com/office/drawing/2014/main" id="{D9A4990E-F46C-7747-6448-6600E5279A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0123" y="29548297"/>
              <a:ext cx="10237342" cy="7219542"/>
            </a:xfrm>
            <a:prstGeom prst="rect">
              <a:avLst/>
            </a:prstGeom>
          </p:spPr>
        </p:pic>
        <p:sp>
          <p:nvSpPr>
            <p:cNvPr id="11" name="文本框 10">
              <a:extLst>
                <a:ext uri="{FF2B5EF4-FFF2-40B4-BE49-F238E27FC236}">
                  <a16:creationId xmlns:a16="http://schemas.microsoft.com/office/drawing/2014/main" id="{FD564333-A6B4-62D9-F4D7-7C2992D2E25B}"/>
                </a:ext>
              </a:extLst>
            </p:cNvPr>
            <p:cNvSpPr txBox="1"/>
            <p:nvPr/>
          </p:nvSpPr>
          <p:spPr>
            <a:xfrm>
              <a:off x="878460" y="36579225"/>
              <a:ext cx="14545543"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二维铅卤钙钛矿中的两种结构畸变及其与层间阳离子有效体积的关系</a:t>
              </a:r>
            </a:p>
          </p:txBody>
        </p:sp>
      </p:grpSp>
      <mc:AlternateContent xmlns:mc="http://schemas.openxmlformats.org/markup-compatibility/2006" xmlns:a14="http://schemas.microsoft.com/office/drawing/2010/main">
        <mc:Choice Requires="a14">
          <p:sp>
            <p:nvSpPr>
              <p:cNvPr id="12" name="Text Box 9">
                <a:extLst>
                  <a:ext uri="{FF2B5EF4-FFF2-40B4-BE49-F238E27FC236}">
                    <a16:creationId xmlns:a16="http://schemas.microsoft.com/office/drawing/2014/main" id="{68BDA74F-9826-B22C-0810-896A177CDF49}"/>
                  </a:ext>
                </a:extLst>
              </p:cNvPr>
              <p:cNvSpPr txBox="1">
                <a:spLocks noChangeArrowheads="1"/>
              </p:cNvSpPr>
              <p:nvPr/>
            </p:nvSpPr>
            <p:spPr bwMode="auto">
              <a:xfrm>
                <a:off x="872171" y="33480845"/>
                <a:ext cx="14701838" cy="85443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00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我们将</a:t>
                </a:r>
                <a:r>
                  <a:rPr lang="en-US" altLang="zh-CN" sz="2800" dirty="0">
                    <a:latin typeface="+mj-lt"/>
                    <a:ea typeface="华文细黑" panose="02010600040101010101" pitchFamily="2" charset="-122"/>
                  </a:rPr>
                  <a:t>Pb</a:t>
                </a:r>
                <a:r>
                  <a:rPr lang="zh-CN" altLang="en-US" sz="2800" dirty="0">
                    <a:latin typeface="+mj-lt"/>
                    <a:ea typeface="华文细黑" panose="02010600040101010101" pitchFamily="2" charset="-122"/>
                  </a:rPr>
                  <a:t>原子位置和</a:t>
                </a:r>
                <a:r>
                  <a:rPr lang="en-US" altLang="zh-CN" sz="2800" dirty="0">
                    <a:latin typeface="+mj-lt"/>
                    <a:ea typeface="华文细黑" panose="02010600040101010101" pitchFamily="2" charset="-122"/>
                  </a:rPr>
                  <a:t>6</a:t>
                </a:r>
                <a:r>
                  <a:rPr lang="zh-CN" altLang="en-US" sz="2800" dirty="0">
                    <a:latin typeface="+mj-lt"/>
                    <a:ea typeface="华文细黑" panose="02010600040101010101" pitchFamily="2" charset="-122"/>
                  </a:rPr>
                  <a:t>个</a:t>
                </a:r>
                <a:r>
                  <a:rPr lang="en-US" altLang="zh-CN" sz="2800" dirty="0">
                    <a:latin typeface="+mj-lt"/>
                    <a:ea typeface="华文细黑" panose="02010600040101010101" pitchFamily="2" charset="-122"/>
                  </a:rPr>
                  <a:t>I</a:t>
                </a:r>
                <a:r>
                  <a:rPr lang="zh-CN" altLang="en-US" sz="2800" dirty="0">
                    <a:latin typeface="+mj-lt"/>
                    <a:ea typeface="华文细黑" panose="02010600040101010101" pitchFamily="2" charset="-122"/>
                  </a:rPr>
                  <a:t>离子平均位置之间的矢量</a:t>
                </a:r>
                <a14:m>
                  <m:oMath xmlns:m="http://schemas.openxmlformats.org/officeDocument/2006/math">
                    <m:r>
                      <a:rPr lang="en-US" altLang="zh-CN" sz="2800" b="1" i="1" smtClean="0">
                        <a:latin typeface="Cambria Math" panose="02040503050406030204" pitchFamily="18" charset="0"/>
                        <a:ea typeface="华文细黑" panose="02010600040101010101" pitchFamily="2" charset="-122"/>
                      </a:rPr>
                      <m:t>𝒍</m:t>
                    </m:r>
                    <m:r>
                      <a:rPr lang="en-US" altLang="zh-CN" sz="2800" b="0" i="1" smtClean="0">
                        <a:latin typeface="Cambria Math" panose="02040503050406030204" pitchFamily="18" charset="0"/>
                        <a:ea typeface="华文细黑" panose="02010600040101010101" pitchFamily="2" charset="-122"/>
                      </a:rPr>
                      <m:t>=</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𝒓</m:t>
                        </m:r>
                      </m:e>
                      <m:sub>
                        <m:r>
                          <a:rPr lang="en-US" altLang="zh-CN" sz="2800" b="0" i="1" smtClean="0">
                            <a:latin typeface="Cambria Math" panose="02040503050406030204" pitchFamily="18" charset="0"/>
                            <a:ea typeface="华文细黑" panose="02010600040101010101" pitchFamily="2" charset="-122"/>
                          </a:rPr>
                          <m:t>𝑃𝑏</m:t>
                        </m:r>
                      </m:sub>
                    </m:sSub>
                    <m:r>
                      <a:rPr lang="en-US" altLang="zh-CN" sz="2800" b="0" i="1" smtClean="0">
                        <a:latin typeface="Cambria Math" panose="02040503050406030204" pitchFamily="18" charset="0"/>
                        <a:ea typeface="华文细黑" panose="02010600040101010101" pitchFamily="2" charset="-122"/>
                      </a:rPr>
                      <m:t>−</m:t>
                    </m:r>
                    <m:f>
                      <m:fPr>
                        <m:ctrlPr>
                          <a:rPr lang="en-US" altLang="zh-CN" sz="2800" b="0" i="1" smtClean="0">
                            <a:latin typeface="Cambria Math" panose="02040503050406030204" pitchFamily="18" charset="0"/>
                            <a:ea typeface="华文细黑" panose="02010600040101010101" pitchFamily="2" charset="-122"/>
                          </a:rPr>
                        </m:ctrlPr>
                      </m:fPr>
                      <m:num>
                        <m:r>
                          <a:rPr lang="en-US" altLang="zh-CN" sz="2800" b="0" i="1" smtClean="0">
                            <a:latin typeface="Cambria Math" panose="02040503050406030204" pitchFamily="18" charset="0"/>
                            <a:ea typeface="华文细黑" panose="02010600040101010101" pitchFamily="2" charset="-122"/>
                          </a:rPr>
                          <m:t>1</m:t>
                        </m:r>
                      </m:num>
                      <m:den>
                        <m:r>
                          <a:rPr lang="en-US" altLang="zh-CN" sz="2800" b="0" i="1" smtClean="0">
                            <a:latin typeface="Cambria Math" panose="02040503050406030204" pitchFamily="18" charset="0"/>
                            <a:ea typeface="华文细黑" panose="02010600040101010101" pitchFamily="2" charset="-122"/>
                          </a:rPr>
                          <m:t>6</m:t>
                        </m:r>
                      </m:den>
                    </m:f>
                    <m:r>
                      <a:rPr lang="en-US" altLang="zh-CN" sz="2800" b="0" i="1" smtClean="0">
                        <a:latin typeface="Cambria Math" panose="02040503050406030204" pitchFamily="18" charset="0"/>
                        <a:ea typeface="华文细黑" panose="02010600040101010101" pitchFamily="2" charset="-122"/>
                      </a:rPr>
                      <m:t>∑</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𝒓</m:t>
                        </m:r>
                      </m:e>
                      <m:sub>
                        <m:r>
                          <a:rPr lang="en-US" altLang="zh-CN" sz="2800" b="0" i="1" smtClean="0">
                            <a:latin typeface="Cambria Math" panose="02040503050406030204" pitchFamily="18" charset="0"/>
                            <a:ea typeface="华文细黑" panose="02010600040101010101" pitchFamily="2" charset="-122"/>
                          </a:rPr>
                          <m:t>𝐼</m:t>
                        </m:r>
                      </m:sub>
                    </m:sSub>
                  </m:oMath>
                </a14:m>
                <a:r>
                  <a:rPr lang="zh-CN" altLang="en-US" sz="2800" dirty="0">
                    <a:latin typeface="+mj-lt"/>
                    <a:ea typeface="华文细黑" panose="02010600040101010101" pitchFamily="2" charset="-122"/>
                  </a:rPr>
                  <a:t>定义为偏心位移矢量，以无机层平面内较长、较短对角线方向、面外方向作为</a:t>
                </a:r>
                <a:r>
                  <a:rPr lang="en-US" altLang="zh-CN" sz="2800" dirty="0">
                    <a:latin typeface="+mj-lt"/>
                    <a:ea typeface="华文细黑" panose="02010600040101010101" pitchFamily="2" charset="-122"/>
                  </a:rPr>
                  <a:t>x, y, z</a:t>
                </a:r>
                <a:r>
                  <a:rPr lang="zh-CN" altLang="en-US" sz="2800" dirty="0">
                    <a:latin typeface="+mj-lt"/>
                    <a:ea typeface="华文细黑" panose="02010600040101010101" pitchFamily="2" charset="-122"/>
                  </a:rPr>
                  <a:t>轴，将偏心位移矢量分解为三个方向上的分量</a:t>
                </a:r>
                <a14:m>
                  <m:oMath xmlns:m="http://schemas.openxmlformats.org/officeDocument/2006/math">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𝒍</m:t>
                        </m:r>
                      </m:e>
                      <m:sub>
                        <m:r>
                          <a:rPr lang="en-US" altLang="zh-CN" sz="2800" b="0" i="1" smtClean="0">
                            <a:latin typeface="Cambria Math" panose="02040503050406030204" pitchFamily="18" charset="0"/>
                            <a:ea typeface="华文细黑" panose="02010600040101010101" pitchFamily="2" charset="-122"/>
                          </a:rPr>
                          <m:t>𝑥</m:t>
                        </m:r>
                      </m:sub>
                    </m:sSub>
                    <m:r>
                      <a:rPr lang="en-US" altLang="zh-CN" sz="2800" b="0" i="1" smtClean="0">
                        <a:latin typeface="Cambria Math" panose="02040503050406030204" pitchFamily="18" charset="0"/>
                        <a:ea typeface="华文细黑" panose="02010600040101010101" pitchFamily="2" charset="-122"/>
                      </a:rPr>
                      <m:t>, </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𝒍</m:t>
                        </m:r>
                      </m:e>
                      <m:sub>
                        <m:r>
                          <a:rPr lang="en-US" altLang="zh-CN" sz="2800" b="0" i="1" smtClean="0">
                            <a:latin typeface="Cambria Math" panose="02040503050406030204" pitchFamily="18" charset="0"/>
                            <a:ea typeface="华文细黑" panose="02010600040101010101" pitchFamily="2" charset="-122"/>
                          </a:rPr>
                          <m:t>𝑦</m:t>
                        </m:r>
                      </m:sub>
                    </m:sSub>
                    <m:r>
                      <a:rPr lang="en-US" altLang="zh-CN" sz="2800" b="0" i="1" smtClean="0">
                        <a:latin typeface="Cambria Math" panose="02040503050406030204" pitchFamily="18" charset="0"/>
                        <a:ea typeface="华文细黑" panose="02010600040101010101" pitchFamily="2" charset="-122"/>
                      </a:rPr>
                      <m:t>, </m:t>
                    </m:r>
                    <m:sSub>
                      <m:sSubPr>
                        <m:ctrlPr>
                          <a:rPr lang="en-US" altLang="zh-CN" sz="2800" b="0" i="1" smtClean="0">
                            <a:latin typeface="Cambria Math" panose="02040503050406030204" pitchFamily="18" charset="0"/>
                            <a:ea typeface="华文细黑" panose="02010600040101010101" pitchFamily="2" charset="-122"/>
                          </a:rPr>
                        </m:ctrlPr>
                      </m:sSubPr>
                      <m:e>
                        <m:r>
                          <a:rPr lang="en-US" altLang="zh-CN" sz="2800" b="1" i="1" smtClean="0">
                            <a:latin typeface="Cambria Math" panose="02040503050406030204" pitchFamily="18" charset="0"/>
                            <a:ea typeface="华文细黑" panose="02010600040101010101" pitchFamily="2" charset="-122"/>
                          </a:rPr>
                          <m:t>𝒍</m:t>
                        </m:r>
                      </m:e>
                      <m:sub>
                        <m:r>
                          <a:rPr lang="en-US" altLang="zh-CN" sz="2800" b="0" i="1" smtClean="0">
                            <a:latin typeface="Cambria Math" panose="02040503050406030204" pitchFamily="18" charset="0"/>
                            <a:ea typeface="华文细黑" panose="02010600040101010101" pitchFamily="2" charset="-122"/>
                          </a:rPr>
                          <m:t>𝑧</m:t>
                        </m:r>
                      </m:sub>
                    </m:sSub>
                  </m:oMath>
                </a14:m>
                <a:r>
                  <a:rPr lang="zh-CN" altLang="en-US" sz="2800" dirty="0">
                    <a:latin typeface="+mj-lt"/>
                    <a:ea typeface="华文细黑" panose="02010600040101010101" pitchFamily="2" charset="-122"/>
                  </a:rPr>
                  <a:t>。我们分析了</a:t>
                </a:r>
                <a:r>
                  <a:rPr lang="en-US" altLang="zh-CN" sz="2800" dirty="0">
                    <a:latin typeface="+mj-lt"/>
                    <a:ea typeface="华文细黑" panose="02010600040101010101" pitchFamily="2" charset="-122"/>
                  </a:rPr>
                  <a:t>18</a:t>
                </a:r>
                <a:r>
                  <a:rPr lang="zh-CN" altLang="en-US" sz="2800" dirty="0">
                    <a:latin typeface="+mj-lt"/>
                    <a:ea typeface="华文细黑" panose="02010600040101010101" pitchFamily="2" charset="-122"/>
                  </a:rPr>
                  <a:t>个已报道的含偏心位移的结构，其中</a:t>
                </a:r>
                <a:r>
                  <a:rPr lang="en-US" altLang="zh-CN" sz="2800" dirty="0">
                    <a:latin typeface="+mj-lt"/>
                    <a:ea typeface="华文细黑" panose="02010600040101010101" pitchFamily="2" charset="-122"/>
                  </a:rPr>
                  <a:t>17</a:t>
                </a:r>
                <a:r>
                  <a:rPr lang="zh-CN" altLang="en-US" sz="2800" dirty="0">
                    <a:latin typeface="+mj-lt"/>
                    <a:ea typeface="华文细黑" panose="02010600040101010101" pitchFamily="2" charset="-122"/>
                  </a:rPr>
                  <a:t>个结构在最长的</a:t>
                </a:r>
                <a:r>
                  <a:rPr lang="en-US" altLang="zh-CN" sz="2800" dirty="0">
                    <a:latin typeface="+mj-lt"/>
                    <a:ea typeface="华文细黑" panose="02010600040101010101" pitchFamily="2" charset="-122"/>
                  </a:rPr>
                  <a:t>I-I</a:t>
                </a:r>
                <a:r>
                  <a:rPr lang="zh-CN" altLang="en-US" sz="2800" dirty="0">
                    <a:latin typeface="+mj-lt"/>
                    <a:ea typeface="华文细黑" panose="02010600040101010101" pitchFamily="2" charset="-122"/>
                  </a:rPr>
                  <a:t>对角线方向上出现了最大的偏心位移矢量分量，这表明偏心位移方向和</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八面体的拉伸方向之间存在着强烈的相关性。</a:t>
                </a:r>
                <a:endParaRPr lang="en-US" altLang="zh-CN" sz="2800" dirty="0">
                  <a:latin typeface="+mj-lt"/>
                  <a:ea typeface="华文细黑" panose="02010600040101010101" pitchFamily="2" charset="-122"/>
                </a:endParaRPr>
              </a:p>
              <a:p>
                <a:pPr algn="just">
                  <a:lnSpc>
                    <a:spcPct val="110000"/>
                  </a:lnSpc>
                  <a:spcBef>
                    <a:spcPts val="0"/>
                  </a:spcBef>
                  <a:spcAft>
                    <a:spcPts val="0"/>
                  </a:spcAft>
                </a:pPr>
                <a:r>
                  <a:rPr lang="zh-CN" altLang="en-US" sz="3200" b="1" dirty="0">
                    <a:latin typeface="+mj-lt"/>
                    <a:ea typeface="华文细黑" panose="02010600040101010101" pitchFamily="2" charset="-122"/>
                  </a:rPr>
                  <a:t>二、</a:t>
                </a:r>
                <a:r>
                  <a:rPr lang="en-US" altLang="zh-CN" sz="3200" b="1" dirty="0">
                    <a:latin typeface="+mj-lt"/>
                    <a:ea typeface="华文细黑" panose="02010600040101010101" pitchFamily="2" charset="-122"/>
                  </a:rPr>
                  <a:t>2D LHP</a:t>
                </a:r>
                <a:r>
                  <a:rPr lang="zh-CN" altLang="en-US" sz="3200" b="1" dirty="0">
                    <a:latin typeface="+mj-lt"/>
                    <a:ea typeface="华文细黑" panose="02010600040101010101" pitchFamily="2" charset="-122"/>
                  </a:rPr>
                  <a:t>中的</a:t>
                </a:r>
                <a:r>
                  <a:rPr lang="en-US" altLang="zh-CN" sz="3200" b="1" dirty="0">
                    <a:latin typeface="+mj-lt"/>
                    <a:ea typeface="华文细黑" panose="02010600040101010101" pitchFamily="2" charset="-122"/>
                  </a:rPr>
                  <a:t>ns</a:t>
                </a:r>
                <a:r>
                  <a:rPr lang="en-US" altLang="zh-CN" sz="3200" b="1" baseline="30000" dirty="0">
                    <a:latin typeface="+mj-lt"/>
                    <a:ea typeface="华文细黑" panose="02010600040101010101" pitchFamily="2" charset="-122"/>
                  </a:rPr>
                  <a:t>2</a:t>
                </a:r>
                <a:r>
                  <a:rPr lang="zh-CN" altLang="en-US" sz="3200" b="1" dirty="0">
                    <a:latin typeface="+mj-lt"/>
                    <a:ea typeface="华文细黑" panose="02010600040101010101" pitchFamily="2" charset="-122"/>
                  </a:rPr>
                  <a:t>孤对电子表述</a:t>
                </a:r>
                <a:endParaRPr lang="en-US" altLang="zh-CN" sz="3200" b="1" dirty="0">
                  <a:latin typeface="+mj-lt"/>
                  <a:ea typeface="华文细黑" panose="02010600040101010101" pitchFamily="2" charset="-122"/>
                </a:endParaRPr>
              </a:p>
              <a:p>
                <a:pPr algn="just">
                  <a:lnSpc>
                    <a:spcPct val="110000"/>
                  </a:lnSpc>
                  <a:spcBef>
                    <a:spcPts val="0"/>
                  </a:spcBef>
                  <a:spcAft>
                    <a:spcPts val="1000"/>
                  </a:spcAft>
                </a:pPr>
                <a:r>
                  <a:rPr lang="en-US" altLang="zh-CN" sz="2800" dirty="0">
                    <a:latin typeface="+mj-lt"/>
                    <a:ea typeface="华文细黑" panose="02010600040101010101" pitchFamily="2" charset="-122"/>
                  </a:rPr>
                  <a:t>	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的电子组态为</a:t>
                </a:r>
                <a:r>
                  <a:rPr lang="en-US" altLang="zh-CN" sz="2800" dirty="0">
                    <a:latin typeface="+mj-lt"/>
                    <a:ea typeface="华文细黑" panose="02010600040101010101" pitchFamily="2" charset="-122"/>
                  </a:rPr>
                  <a:t>[Xe]6s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，在特定条件下</a:t>
                </a:r>
                <a:r>
                  <a:rPr lang="en-US" altLang="zh-CN" sz="2800" dirty="0">
                    <a:latin typeface="+mj-lt"/>
                    <a:ea typeface="华文细黑" panose="02010600040101010101" pitchFamily="2" charset="-122"/>
                  </a:rPr>
                  <a:t>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电子对将偏向一侧，呈现不对称的空间分布，类似</a:t>
                </a:r>
                <a:r>
                  <a:rPr lang="en-US" altLang="zh-CN" sz="2800" dirty="0">
                    <a:latin typeface="+mj-lt"/>
                    <a:ea typeface="华文细黑" panose="02010600040101010101" pitchFamily="2" charset="-122"/>
                  </a:rPr>
                  <a:t>NH</a:t>
                </a:r>
                <a:r>
                  <a:rPr lang="en-US" altLang="zh-CN" sz="2800" baseline="-25000" dirty="0">
                    <a:latin typeface="+mj-lt"/>
                    <a:ea typeface="华文细黑" panose="02010600040101010101" pitchFamily="2" charset="-122"/>
                  </a:rPr>
                  <a:t>3</a:t>
                </a:r>
                <a:r>
                  <a:rPr lang="zh-CN" altLang="en-US" sz="2800" dirty="0">
                    <a:latin typeface="+mj-lt"/>
                    <a:ea typeface="华文细黑" panose="02010600040101010101" pitchFamily="2" charset="-122"/>
                  </a:rPr>
                  <a:t>分子中孤对电子的行为。这一现象称为</a:t>
                </a:r>
                <a:r>
                  <a:rPr lang="en-US" altLang="zh-CN" sz="2800" dirty="0">
                    <a:latin typeface="+mj-lt"/>
                    <a:ea typeface="华文细黑" panose="02010600040101010101" pitchFamily="2" charset="-122"/>
                  </a:rPr>
                  <a:t>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孤对电子的立体化学表述</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。我们将</a:t>
                </a:r>
                <a:r>
                  <a:rPr lang="en-US" altLang="zh-CN" sz="2800" dirty="0">
                    <a:latin typeface="+mj-lt"/>
                    <a:ea typeface="华文细黑" panose="02010600040101010101" pitchFamily="2" charset="-122"/>
                  </a:rPr>
                  <a:t>[PbX</a:t>
                </a:r>
                <a:r>
                  <a:rPr lang="en-US" altLang="zh-CN" sz="2800" baseline="-25000" dirty="0">
                    <a:latin typeface="+mj-lt"/>
                    <a:ea typeface="华文细黑" panose="02010600040101010101" pitchFamily="2" charset="-122"/>
                  </a:rPr>
                  <a:t>6</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八面体的拉伸总结为三种模式，分别沿八面体的</a:t>
                </a:r>
                <a:r>
                  <a:rPr lang="en-US" altLang="zh-CN" sz="2800" dirty="0">
                    <a:latin typeface="+mj-lt"/>
                    <a:ea typeface="华文细黑" panose="02010600040101010101" pitchFamily="2" charset="-122"/>
                  </a:rPr>
                  <a:t>x, </a:t>
                </a:r>
                <a:r>
                  <a:rPr lang="en-US" altLang="zh-CN" sz="2800" dirty="0" err="1">
                    <a:latin typeface="+mj-lt"/>
                    <a:ea typeface="华文细黑" panose="02010600040101010101" pitchFamily="2" charset="-122"/>
                  </a:rPr>
                  <a:t>x+y</a:t>
                </a:r>
                <a:r>
                  <a:rPr lang="en-US" altLang="zh-CN" sz="2800" dirty="0">
                    <a:latin typeface="+mj-lt"/>
                    <a:ea typeface="华文细黑" panose="02010600040101010101" pitchFamily="2" charset="-122"/>
                  </a:rPr>
                  <a:t>, z</a:t>
                </a:r>
                <a:r>
                  <a:rPr lang="zh-CN" altLang="en-US" sz="2800" dirty="0">
                    <a:latin typeface="+mj-lt"/>
                    <a:ea typeface="华文细黑" panose="02010600040101010101" pitchFamily="2" charset="-122"/>
                  </a:rPr>
                  <a:t>方向发生拉伸，如图</a:t>
                </a:r>
                <a:r>
                  <a:rPr lang="en-US" altLang="zh-CN" sz="2800" dirty="0">
                    <a:latin typeface="+mj-lt"/>
                    <a:ea typeface="华文细黑" panose="02010600040101010101" pitchFamily="2" charset="-122"/>
                  </a:rPr>
                  <a:t>2a~c</a:t>
                </a:r>
                <a:r>
                  <a:rPr lang="zh-CN" altLang="en-US" sz="2800" dirty="0">
                    <a:latin typeface="+mj-lt"/>
                    <a:ea typeface="华文细黑" panose="02010600040101010101" pitchFamily="2" charset="-122"/>
                  </a:rPr>
                  <a:t>所示。我们在</a:t>
                </a:r>
                <a:r>
                  <a:rPr lang="en-US" altLang="zh-CN" sz="2800" dirty="0">
                    <a:latin typeface="+mj-lt"/>
                    <a:ea typeface="华文细黑" panose="02010600040101010101" pitchFamily="2" charset="-122"/>
                  </a:rPr>
                  <a:t>Cs</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为模型中通过</a:t>
                </a:r>
                <a:r>
                  <a:rPr lang="en-US" altLang="zh-CN" sz="2800" dirty="0">
                    <a:latin typeface="+mj-lt"/>
                    <a:ea typeface="华文细黑" panose="02010600040101010101" pitchFamily="2" charset="-122"/>
                  </a:rPr>
                  <a:t>DFT</a:t>
                </a:r>
                <a:r>
                  <a:rPr lang="zh-CN" altLang="en-US" sz="2800" dirty="0">
                    <a:latin typeface="+mj-lt"/>
                    <a:ea typeface="华文细黑" panose="02010600040101010101" pitchFamily="2" charset="-122"/>
                  </a:rPr>
                  <a:t>计算</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离子沿不同方向发生偏心位移时，体系势能随偏移量的势能曲线，如图</a:t>
                </a:r>
                <a:r>
                  <a:rPr lang="en-US" altLang="zh-CN" sz="2800" dirty="0">
                    <a:latin typeface="+mj-lt"/>
                    <a:ea typeface="华文细黑" panose="02010600040101010101" pitchFamily="2" charset="-122"/>
                  </a:rPr>
                  <a:t>2d</a:t>
                </a:r>
                <a:r>
                  <a:rPr lang="zh-CN" altLang="en-US" sz="2800" dirty="0">
                    <a:latin typeface="+mj-lt"/>
                    <a:ea typeface="华文细黑" panose="02010600040101010101" pitchFamily="2" charset="-122"/>
                  </a:rPr>
                  <a:t>所示。拉伸沿</a:t>
                </a:r>
                <a:r>
                  <a:rPr lang="en-US" altLang="zh-CN" sz="2800" dirty="0">
                    <a:latin typeface="+mj-lt"/>
                    <a:ea typeface="华文细黑" panose="02010600040101010101" pitchFamily="2" charset="-122"/>
                  </a:rPr>
                  <a:t>&lt;100&gt;</a:t>
                </a:r>
                <a:r>
                  <a:rPr lang="zh-CN" altLang="en-US" sz="2800" dirty="0">
                    <a:latin typeface="+mj-lt"/>
                    <a:ea typeface="华文细黑" panose="02010600040101010101" pitchFamily="2" charset="-122"/>
                  </a:rPr>
                  <a:t>方向时，随</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键长增大，</a:t>
                </a:r>
                <a:r>
                  <a:rPr lang="en-US" altLang="zh-CN" sz="2800" dirty="0">
                    <a:latin typeface="+mj-lt"/>
                    <a:ea typeface="华文细黑" panose="02010600040101010101" pitchFamily="2" charset="-122"/>
                  </a:rPr>
                  <a:t>&lt;100&gt;</a:t>
                </a:r>
                <a:r>
                  <a:rPr lang="zh-CN" altLang="en-US" sz="2800" dirty="0">
                    <a:latin typeface="+mj-lt"/>
                    <a:ea typeface="华文细黑" panose="02010600040101010101" pitchFamily="2" charset="-122"/>
                  </a:rPr>
                  <a:t>方向上的势能曲线逐渐降低，且在偏移量</a:t>
                </a:r>
                <a:r>
                  <a:rPr lang="en-US" altLang="zh-CN" sz="2800" dirty="0">
                    <a:latin typeface="+mj-lt"/>
                    <a:ea typeface="华文细黑" panose="02010600040101010101" pitchFamily="2" charset="-122"/>
                  </a:rPr>
                  <a:t>0.3~0.5 </a:t>
                </a:r>
                <a:r>
                  <a:rPr lang="en-US" altLang="zh-CN" sz="2800" dirty="0">
                    <a:latin typeface="+mj-lt"/>
                    <a:ea typeface="MS UI Gothic" panose="020B0600070205080204" pitchFamily="34" charset="-128"/>
                  </a:rPr>
                  <a:t>Å</a:t>
                </a:r>
                <a:r>
                  <a:rPr lang="zh-CN" altLang="en-US" sz="2800" dirty="0">
                    <a:latin typeface="+mj-lt"/>
                    <a:ea typeface="华文细黑" panose="02010600040101010101" pitchFamily="2" charset="-122"/>
                  </a:rPr>
                  <a:t>处出现新的能量极小值，这表明此时</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的平衡位置从八面体中心偏离至一侧，标志着</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偏心位移的产生。相对地，</a:t>
                </a:r>
                <a:r>
                  <a:rPr lang="en-US" altLang="zh-CN" sz="2800" dirty="0">
                    <a:latin typeface="+mj-lt"/>
                    <a:ea typeface="华文细黑" panose="02010600040101010101" pitchFamily="2" charset="-122"/>
                  </a:rPr>
                  <a:t>&lt;010&gt;</a:t>
                </a:r>
                <a:r>
                  <a:rPr lang="zh-CN" altLang="en-US" sz="2800" dirty="0">
                    <a:latin typeface="+mj-lt"/>
                    <a:ea typeface="华文细黑" panose="02010600040101010101" pitchFamily="2" charset="-122"/>
                  </a:rPr>
                  <a:t>和</a:t>
                </a:r>
                <a:r>
                  <a:rPr lang="en-US" altLang="zh-CN" sz="2800" dirty="0">
                    <a:latin typeface="+mj-lt"/>
                    <a:ea typeface="华文细黑" panose="02010600040101010101" pitchFamily="2" charset="-122"/>
                  </a:rPr>
                  <a:t>&lt;001&gt;</a:t>
                </a:r>
                <a:r>
                  <a:rPr lang="zh-CN" altLang="en-US" sz="2800" dirty="0">
                    <a:latin typeface="+mj-lt"/>
                    <a:ea typeface="华文细黑" panose="02010600040101010101" pitchFamily="2" charset="-122"/>
                  </a:rPr>
                  <a:t>方向上的势能曲线几乎没有变化，说明非拉伸方向上几乎没有偏心位移的倾向。同样地，当拉伸沿</a:t>
                </a:r>
                <a:r>
                  <a:rPr lang="en-US" altLang="zh-CN" sz="2800" dirty="0">
                    <a:latin typeface="+mj-lt"/>
                    <a:ea typeface="华文细黑" panose="02010600040101010101" pitchFamily="2" charset="-122"/>
                  </a:rPr>
                  <a:t>&lt;110&gt;(</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2b)</a:t>
                </a:r>
                <a:r>
                  <a:rPr lang="zh-CN" altLang="en-US" sz="2800" dirty="0">
                    <a:latin typeface="+mj-lt"/>
                    <a:ea typeface="华文细黑" panose="02010600040101010101" pitchFamily="2" charset="-122"/>
                  </a:rPr>
                  <a:t>和</a:t>
                </a:r>
                <a:r>
                  <a:rPr lang="en-US" altLang="zh-CN" sz="2800" dirty="0">
                    <a:latin typeface="+mj-lt"/>
                    <a:ea typeface="华文细黑" panose="02010600040101010101" pitchFamily="2" charset="-122"/>
                  </a:rPr>
                  <a:t>&lt;001&gt;(</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2c)</a:t>
                </a:r>
                <a:r>
                  <a:rPr lang="zh-CN" altLang="en-US" sz="2800" dirty="0">
                    <a:latin typeface="+mj-lt"/>
                    <a:ea typeface="华文细黑" panose="02010600040101010101" pitchFamily="2" charset="-122"/>
                  </a:rPr>
                  <a:t>方向上时，势能曲线仅在拉伸方向上变化明显，而非拉伸方向几乎不受影响。这些结果验证了偏心位移方向和八面体拉伸方向之间的相关性。作为对比，</a:t>
                </a:r>
                <a:r>
                  <a:rPr lang="en-US" altLang="zh-CN" sz="2800" dirty="0">
                    <a:latin typeface="+mj-lt"/>
                    <a:ea typeface="华文细黑" panose="02010600040101010101" pitchFamily="2" charset="-122"/>
                  </a:rPr>
                  <a:t>Cs</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SrI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的势能曲线则没有出现新的能量极小值，说明无</a:t>
                </a:r>
                <a:r>
                  <a:rPr lang="en-US" altLang="zh-CN" sz="2800" dirty="0">
                    <a:latin typeface="+mj-lt"/>
                    <a:ea typeface="华文细黑" panose="02010600040101010101" pitchFamily="2" charset="-122"/>
                  </a:rPr>
                  <a:t>ns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电子的</a:t>
                </a:r>
                <a:r>
                  <a:rPr lang="en-US" altLang="zh-CN" sz="2800" dirty="0">
                    <a:latin typeface="+mj-lt"/>
                    <a:ea typeface="华文细黑" panose="02010600040101010101" pitchFamily="2" charset="-122"/>
                  </a:rPr>
                  <a:t>Sr</a:t>
                </a:r>
                <a:r>
                  <a:rPr lang="zh-CN" altLang="en-US" sz="2800" dirty="0">
                    <a:latin typeface="+mj-lt"/>
                    <a:ea typeface="华文细黑" panose="02010600040101010101" pitchFamily="2" charset="-122"/>
                  </a:rPr>
                  <a:t>无法诱导偏心位移。另外，有偏心</a:t>
                </a:r>
                <a:endParaRPr lang="en-US" altLang="zh-CN" sz="2800" dirty="0">
                  <a:latin typeface="+mj-lt"/>
                  <a:ea typeface="华文细黑" panose="02010600040101010101" pitchFamily="2" charset="-122"/>
                </a:endParaRPr>
              </a:p>
            </p:txBody>
          </p:sp>
        </mc:Choice>
        <mc:Fallback xmlns="">
          <p:sp>
            <p:nvSpPr>
              <p:cNvPr id="12" name="Text Box 9">
                <a:extLst>
                  <a:ext uri="{FF2B5EF4-FFF2-40B4-BE49-F238E27FC236}">
                    <a16:creationId xmlns:a16="http://schemas.microsoft.com/office/drawing/2014/main" id="{68BDA74F-9826-B22C-0810-896A177CDF49}"/>
                  </a:ext>
                </a:extLst>
              </p:cNvPr>
              <p:cNvSpPr txBox="1">
                <a:spLocks noRot="1" noChangeAspect="1" noMove="1" noResize="1" noEditPoints="1" noAdjustHandles="1" noChangeArrowheads="1" noChangeShapeType="1" noTextEdit="1"/>
              </p:cNvSpPr>
              <p:nvPr/>
            </p:nvSpPr>
            <p:spPr bwMode="auto">
              <a:xfrm>
                <a:off x="872171" y="33480845"/>
                <a:ext cx="14701838" cy="8544349"/>
              </a:xfrm>
              <a:prstGeom prst="rect">
                <a:avLst/>
              </a:prstGeom>
              <a:blipFill>
                <a:blip r:embed="rId8"/>
                <a:stretch>
                  <a:fillRect l="-1078" r="-829" b="-9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7BB90B67-58DC-7CC5-14D5-8957C2A917FF}"/>
              </a:ext>
            </a:extLst>
          </p:cNvPr>
          <p:cNvGrpSpPr/>
          <p:nvPr/>
        </p:nvGrpSpPr>
        <p:grpSpPr>
          <a:xfrm>
            <a:off x="934022" y="9876447"/>
            <a:ext cx="14545542" cy="921878"/>
            <a:chOff x="862163" y="10021429"/>
            <a:chExt cx="14545542" cy="921878"/>
          </a:xfrm>
        </p:grpSpPr>
        <p:sp>
          <p:nvSpPr>
            <p:cNvPr id="2067" name="Text Box 42">
              <a:extLst>
                <a:ext uri="{FF2B5EF4-FFF2-40B4-BE49-F238E27FC236}">
                  <a16:creationId xmlns:a16="http://schemas.microsoft.com/office/drawing/2014/main" id="{51BDE633-86A8-954A-673F-6DBA9A1FB6AF}"/>
                </a:ext>
              </a:extLst>
            </p:cNvPr>
            <p:cNvSpPr txBox="1">
              <a:spLocks noChangeArrowheads="1"/>
            </p:cNvSpPr>
            <p:nvPr/>
          </p:nvSpPr>
          <p:spPr bwMode="auto">
            <a:xfrm>
              <a:off x="862163" y="10021429"/>
              <a:ext cx="14545542" cy="9218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背景介绍 </a:t>
              </a:r>
              <a:r>
                <a:rPr lang="en-US" altLang="zh-CN"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Introduction</a:t>
              </a:r>
            </a:p>
          </p:txBody>
        </p:sp>
        <p:cxnSp>
          <p:nvCxnSpPr>
            <p:cNvPr id="15" name="直接连接符 14">
              <a:extLst>
                <a:ext uri="{FF2B5EF4-FFF2-40B4-BE49-F238E27FC236}">
                  <a16:creationId xmlns:a16="http://schemas.microsoft.com/office/drawing/2014/main" id="{ABF31ADF-4657-675F-2A79-286AA5266BE9}"/>
                </a:ext>
              </a:extLst>
            </p:cNvPr>
            <p:cNvCxnSpPr>
              <a:cxnSpLocks/>
            </p:cNvCxnSpPr>
            <p:nvPr/>
          </p:nvCxnSpPr>
          <p:spPr>
            <a:xfrm>
              <a:off x="1005956" y="10942341"/>
              <a:ext cx="14113568"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F7652BDF-8F3C-4E60-DEF1-35E176FDD8EF}"/>
              </a:ext>
            </a:extLst>
          </p:cNvPr>
          <p:cNvGrpSpPr/>
          <p:nvPr/>
        </p:nvGrpSpPr>
        <p:grpSpPr>
          <a:xfrm>
            <a:off x="934022" y="21527517"/>
            <a:ext cx="14545542" cy="945218"/>
            <a:chOff x="946301" y="9997123"/>
            <a:chExt cx="14545542" cy="945218"/>
          </a:xfrm>
        </p:grpSpPr>
        <p:sp>
          <p:nvSpPr>
            <p:cNvPr id="23" name="Text Box 42">
              <a:extLst>
                <a:ext uri="{FF2B5EF4-FFF2-40B4-BE49-F238E27FC236}">
                  <a16:creationId xmlns:a16="http://schemas.microsoft.com/office/drawing/2014/main" id="{8EB30948-ED3E-FC58-99DF-AACD0EFC36B1}"/>
                </a:ext>
              </a:extLst>
            </p:cNvPr>
            <p:cNvSpPr txBox="1">
              <a:spLocks noChangeArrowheads="1"/>
            </p:cNvSpPr>
            <p:nvPr/>
          </p:nvSpPr>
          <p:spPr bwMode="auto">
            <a:xfrm>
              <a:off x="946301" y="9997123"/>
              <a:ext cx="14545542" cy="9218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结果与讨论 </a:t>
              </a:r>
              <a:r>
                <a:rPr lang="en-US" altLang="zh-CN"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Results &amp; Discussion</a:t>
              </a:r>
            </a:p>
          </p:txBody>
        </p:sp>
        <p:cxnSp>
          <p:nvCxnSpPr>
            <p:cNvPr id="24" name="直接连接符 23">
              <a:extLst>
                <a:ext uri="{FF2B5EF4-FFF2-40B4-BE49-F238E27FC236}">
                  <a16:creationId xmlns:a16="http://schemas.microsoft.com/office/drawing/2014/main" id="{501F650A-810E-0DF1-2BAC-35C245040BCA}"/>
                </a:ext>
              </a:extLst>
            </p:cNvPr>
            <p:cNvCxnSpPr>
              <a:cxnSpLocks/>
            </p:cNvCxnSpPr>
            <p:nvPr/>
          </p:nvCxnSpPr>
          <p:spPr>
            <a:xfrm>
              <a:off x="1090094" y="10942341"/>
              <a:ext cx="14185576"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sp>
        <p:nvSpPr>
          <p:cNvPr id="30" name="Text Box 9">
            <a:extLst>
              <a:ext uri="{FF2B5EF4-FFF2-40B4-BE49-F238E27FC236}">
                <a16:creationId xmlns:a16="http://schemas.microsoft.com/office/drawing/2014/main" id="{42BBED6F-2842-06E7-23ED-B40A6379CA44}"/>
              </a:ext>
            </a:extLst>
          </p:cNvPr>
          <p:cNvSpPr txBox="1">
            <a:spLocks noChangeArrowheads="1"/>
          </p:cNvSpPr>
          <p:nvPr/>
        </p:nvSpPr>
        <p:spPr bwMode="auto">
          <a:xfrm>
            <a:off x="16835510" y="9885383"/>
            <a:ext cx="14701838" cy="100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1000"/>
              </a:spcAft>
            </a:pPr>
            <a:r>
              <a:rPr lang="zh-CN" altLang="en-US" sz="2800" dirty="0">
                <a:latin typeface="+mj-lt"/>
                <a:ea typeface="华文细黑" panose="02010600040101010101" pitchFamily="2" charset="-122"/>
              </a:rPr>
              <a:t>位移的结构中</a:t>
            </a:r>
            <a:r>
              <a:rPr lang="en-US" altLang="zh-CN" sz="2800" dirty="0">
                <a:latin typeface="+mj-lt"/>
                <a:ea typeface="华文细黑" panose="02010600040101010101" pitchFamily="2" charset="-122"/>
              </a:rPr>
              <a:t>Pb 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电子的电子局域化函数</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2e~g)</a:t>
            </a:r>
            <a:r>
              <a:rPr lang="zh-CN" altLang="en-US" sz="2800" dirty="0">
                <a:latin typeface="+mj-lt"/>
                <a:ea typeface="华文细黑" panose="02010600040101010101" pitchFamily="2" charset="-122"/>
              </a:rPr>
              <a:t>呈现明显的不对称分布，且方向与偏心位移方向相反。这些实验结果表明</a:t>
            </a:r>
            <a:r>
              <a:rPr lang="en-US" altLang="zh-CN" sz="2800" dirty="0">
                <a:latin typeface="+mj-lt"/>
                <a:ea typeface="华文细黑" panose="02010600040101010101" pitchFamily="2" charset="-122"/>
              </a:rPr>
              <a:t>Pb 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的孤对电子表述导致了沿拉伸方向的偏心位移。</a:t>
            </a:r>
            <a:endParaRPr lang="en-US" altLang="zh-CN" sz="2800" dirty="0">
              <a:latin typeface="+mj-lt"/>
              <a:ea typeface="华文细黑" panose="02010600040101010101" pitchFamily="2" charset="-122"/>
            </a:endParaRPr>
          </a:p>
        </p:txBody>
      </p:sp>
      <p:grpSp>
        <p:nvGrpSpPr>
          <p:cNvPr id="34" name="组合 33">
            <a:extLst>
              <a:ext uri="{FF2B5EF4-FFF2-40B4-BE49-F238E27FC236}">
                <a16:creationId xmlns:a16="http://schemas.microsoft.com/office/drawing/2014/main" id="{566C6B50-625D-76D6-93A4-3B4DFB4AA071}"/>
              </a:ext>
            </a:extLst>
          </p:cNvPr>
          <p:cNvGrpSpPr/>
          <p:nvPr/>
        </p:nvGrpSpPr>
        <p:grpSpPr>
          <a:xfrm>
            <a:off x="16913502" y="10768708"/>
            <a:ext cx="14545543" cy="5152638"/>
            <a:chOff x="16853249" y="13219028"/>
            <a:chExt cx="14545543" cy="5152638"/>
          </a:xfrm>
        </p:grpSpPr>
        <p:pic>
          <p:nvPicPr>
            <p:cNvPr id="32" name="图片 31">
              <a:extLst>
                <a:ext uri="{FF2B5EF4-FFF2-40B4-BE49-F238E27FC236}">
                  <a16:creationId xmlns:a16="http://schemas.microsoft.com/office/drawing/2014/main" id="{B174F8EC-514A-6287-CE15-4C4FE9FEA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95229" y="13219028"/>
              <a:ext cx="9661586" cy="4854566"/>
            </a:xfrm>
            <a:prstGeom prst="rect">
              <a:avLst/>
            </a:prstGeom>
          </p:spPr>
        </p:pic>
        <p:sp>
          <p:nvSpPr>
            <p:cNvPr id="33" name="文本框 32">
              <a:extLst>
                <a:ext uri="{FF2B5EF4-FFF2-40B4-BE49-F238E27FC236}">
                  <a16:creationId xmlns:a16="http://schemas.microsoft.com/office/drawing/2014/main" id="{B2159384-2ABD-D252-137E-523AF5B2F3B9}"/>
                </a:ext>
              </a:extLst>
            </p:cNvPr>
            <p:cNvSpPr txBox="1"/>
            <p:nvPr/>
          </p:nvSpPr>
          <p:spPr>
            <a:xfrm>
              <a:off x="16853249" y="17971556"/>
              <a:ext cx="14545543"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二维铅卤钙钛矿中的三种八面体拉伸模式</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a~c</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及其对应的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Pb</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势能曲线</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6s</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电子局域化函数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e~g</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35" name="组合 34">
            <a:extLst>
              <a:ext uri="{FF2B5EF4-FFF2-40B4-BE49-F238E27FC236}">
                <a16:creationId xmlns:a16="http://schemas.microsoft.com/office/drawing/2014/main" id="{2EC0500E-4114-C8CB-FE55-BD3B80E53B2D}"/>
              </a:ext>
            </a:extLst>
          </p:cNvPr>
          <p:cNvGrpSpPr/>
          <p:nvPr/>
        </p:nvGrpSpPr>
        <p:grpSpPr>
          <a:xfrm>
            <a:off x="16913503" y="34776989"/>
            <a:ext cx="14545542" cy="945218"/>
            <a:chOff x="912378" y="9997123"/>
            <a:chExt cx="14545542" cy="945218"/>
          </a:xfrm>
        </p:grpSpPr>
        <p:sp>
          <p:nvSpPr>
            <p:cNvPr id="36" name="Text Box 42">
              <a:extLst>
                <a:ext uri="{FF2B5EF4-FFF2-40B4-BE49-F238E27FC236}">
                  <a16:creationId xmlns:a16="http://schemas.microsoft.com/office/drawing/2014/main" id="{7974144F-7707-206F-7E1E-F49D3B5B3139}"/>
                </a:ext>
              </a:extLst>
            </p:cNvPr>
            <p:cNvSpPr txBox="1">
              <a:spLocks noChangeArrowheads="1"/>
            </p:cNvSpPr>
            <p:nvPr/>
          </p:nvSpPr>
          <p:spPr bwMode="auto">
            <a:xfrm>
              <a:off x="912378" y="9997123"/>
              <a:ext cx="14545542" cy="9218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结论 </a:t>
              </a:r>
              <a:r>
                <a:rPr lang="en-US" altLang="zh-CN" sz="5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Conclusions</a:t>
              </a:r>
            </a:p>
          </p:txBody>
        </p:sp>
        <p:cxnSp>
          <p:nvCxnSpPr>
            <p:cNvPr id="37" name="直接连接符 36">
              <a:extLst>
                <a:ext uri="{FF2B5EF4-FFF2-40B4-BE49-F238E27FC236}">
                  <a16:creationId xmlns:a16="http://schemas.microsoft.com/office/drawing/2014/main" id="{23B5D312-1C98-85EC-14F2-D62D95E4090A}"/>
                </a:ext>
              </a:extLst>
            </p:cNvPr>
            <p:cNvCxnSpPr>
              <a:cxnSpLocks/>
            </p:cNvCxnSpPr>
            <p:nvPr/>
          </p:nvCxnSpPr>
          <p:spPr>
            <a:xfrm>
              <a:off x="1090094" y="10942341"/>
              <a:ext cx="14185576"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A0CFD295-D50B-C895-90E3-36EE335E7F7C}"/>
              </a:ext>
            </a:extLst>
          </p:cNvPr>
          <p:cNvGrpSpPr/>
          <p:nvPr/>
        </p:nvGrpSpPr>
        <p:grpSpPr>
          <a:xfrm>
            <a:off x="16847716" y="39529517"/>
            <a:ext cx="14545542" cy="767989"/>
            <a:chOff x="912378" y="10189520"/>
            <a:chExt cx="14545542" cy="767989"/>
          </a:xfrm>
        </p:grpSpPr>
        <p:sp>
          <p:nvSpPr>
            <p:cNvPr id="39" name="Text Box 42">
              <a:extLst>
                <a:ext uri="{FF2B5EF4-FFF2-40B4-BE49-F238E27FC236}">
                  <a16:creationId xmlns:a16="http://schemas.microsoft.com/office/drawing/2014/main" id="{71F8B206-BDFC-E878-2C8C-D8B030555D5D}"/>
                </a:ext>
              </a:extLst>
            </p:cNvPr>
            <p:cNvSpPr txBox="1">
              <a:spLocks noChangeArrowheads="1"/>
            </p:cNvSpPr>
            <p:nvPr/>
          </p:nvSpPr>
          <p:spPr bwMode="auto">
            <a:xfrm>
              <a:off x="912378" y="10189520"/>
              <a:ext cx="14545542" cy="7679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4" tIns="45001" rIns="90004" bIns="450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 参考文献 </a:t>
              </a:r>
              <a:r>
                <a:rPr lang="en-US" altLang="zh-CN" sz="4400" dirty="0">
                  <a:solidFill>
                    <a:srgbClr val="1F2388"/>
                  </a:solidFill>
                  <a:latin typeface="Times New Roman" panose="02020603050405020304" pitchFamily="18" charset="0"/>
                  <a:ea typeface="华文中宋" panose="02010600040101010101" pitchFamily="2" charset="-122"/>
                  <a:cs typeface="Times New Roman" panose="02020603050405020304" pitchFamily="18" charset="0"/>
                </a:rPr>
                <a:t>Reference</a:t>
              </a:r>
            </a:p>
          </p:txBody>
        </p:sp>
        <p:cxnSp>
          <p:nvCxnSpPr>
            <p:cNvPr id="40" name="直接连接符 39">
              <a:extLst>
                <a:ext uri="{FF2B5EF4-FFF2-40B4-BE49-F238E27FC236}">
                  <a16:creationId xmlns:a16="http://schemas.microsoft.com/office/drawing/2014/main" id="{CA0A14C9-7A98-41E7-E8B6-D7FEFD4875B4}"/>
                </a:ext>
              </a:extLst>
            </p:cNvPr>
            <p:cNvCxnSpPr>
              <a:cxnSpLocks/>
            </p:cNvCxnSpPr>
            <p:nvPr/>
          </p:nvCxnSpPr>
          <p:spPr>
            <a:xfrm>
              <a:off x="1090094" y="10942341"/>
              <a:ext cx="9690120" cy="0"/>
            </a:xfrm>
            <a:prstGeom prst="line">
              <a:avLst/>
            </a:prstGeom>
            <a:ln w="38100">
              <a:solidFill>
                <a:srgbClr val="1F2388"/>
              </a:solidFill>
              <a:prstDash val="sysDash"/>
            </a:ln>
          </p:spPr>
          <p:style>
            <a:lnRef idx="1">
              <a:schemeClr val="accent1"/>
            </a:lnRef>
            <a:fillRef idx="0">
              <a:schemeClr val="accent1"/>
            </a:fillRef>
            <a:effectRef idx="0">
              <a:schemeClr val="accent1"/>
            </a:effectRef>
            <a:fontRef idx="minor">
              <a:schemeClr val="tx1"/>
            </a:fontRef>
          </p:style>
        </p:cxnSp>
      </p:grpSp>
      <p:sp>
        <p:nvSpPr>
          <p:cNvPr id="41" name="Text Box 9">
            <a:extLst>
              <a:ext uri="{FF2B5EF4-FFF2-40B4-BE49-F238E27FC236}">
                <a16:creationId xmlns:a16="http://schemas.microsoft.com/office/drawing/2014/main" id="{4D4FDF33-D7F0-D0CD-1B0A-C91287F6CDC3}"/>
              </a:ext>
            </a:extLst>
          </p:cNvPr>
          <p:cNvSpPr txBox="1">
            <a:spLocks noChangeArrowheads="1"/>
          </p:cNvSpPr>
          <p:nvPr/>
        </p:nvSpPr>
        <p:spPr bwMode="auto">
          <a:xfrm>
            <a:off x="16835510" y="15873507"/>
            <a:ext cx="14701838" cy="1007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0"/>
              </a:spcAft>
            </a:pPr>
            <a:r>
              <a:rPr lang="zh-CN" altLang="en-US" sz="3200" b="1" dirty="0">
                <a:latin typeface="+mj-lt"/>
                <a:ea typeface="华文细黑" panose="02010600040101010101" pitchFamily="2" charset="-122"/>
              </a:rPr>
              <a:t>三、光物理性质和晶格非谐性</a:t>
            </a:r>
            <a:endParaRPr lang="en-US" altLang="zh-CN" sz="3200" b="1" dirty="0">
              <a:latin typeface="+mj-lt"/>
              <a:ea typeface="华文细黑" panose="02010600040101010101" pitchFamily="2" charset="-122"/>
            </a:endParaRPr>
          </a:p>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由于电子</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声子相互作用（电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发射峰通常不对称，在低能侧出现长拖尾</a:t>
            </a:r>
            <a:r>
              <a:rPr lang="en-US" altLang="zh-CN" sz="2800" dirty="0">
                <a:latin typeface="+mj-lt"/>
                <a:ea typeface="华文细黑" panose="02010600040101010101" pitchFamily="2" charset="-122"/>
              </a:rPr>
              <a:t>(Urbach</a:t>
            </a:r>
            <a:r>
              <a:rPr lang="zh-CN" altLang="en-US" sz="2800" dirty="0">
                <a:latin typeface="+mj-lt"/>
                <a:ea typeface="华文细黑" panose="02010600040101010101" pitchFamily="2" charset="-122"/>
              </a:rPr>
              <a:t>峰尾</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。为了衡量不同</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a:t>
            </a:r>
            <a:r>
              <a:rPr lang="en-US" altLang="zh-CN" sz="2800" dirty="0">
                <a:latin typeface="+mj-lt"/>
                <a:ea typeface="华文细黑" panose="02010600040101010101" pitchFamily="2" charset="-122"/>
              </a:rPr>
              <a:t>Urbach</a:t>
            </a:r>
            <a:r>
              <a:rPr lang="zh-CN" altLang="en-US" sz="2800" dirty="0">
                <a:latin typeface="+mj-lt"/>
                <a:ea typeface="华文细黑" panose="02010600040101010101" pitchFamily="2" charset="-122"/>
              </a:rPr>
              <a:t>峰尾强度及其代表的电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声耦合强度，我们定义了不对称因子</a:t>
            </a:r>
            <a:r>
              <a:rPr lang="en-US" altLang="zh-CN" sz="2800" dirty="0">
                <a:latin typeface="+mj-lt"/>
                <a:ea typeface="华文细黑" panose="02010600040101010101" pitchFamily="2" charset="-122"/>
              </a:rPr>
              <a:t>AF</a:t>
            </a:r>
            <a:r>
              <a:rPr lang="zh-CN" altLang="en-US" sz="2800" dirty="0">
                <a:latin typeface="+mj-lt"/>
                <a:ea typeface="华文细黑" panose="02010600040101010101" pitchFamily="2" charset="-122"/>
              </a:rPr>
              <a:t>，如图</a:t>
            </a:r>
            <a:r>
              <a:rPr lang="en-US" altLang="zh-CN" sz="2800" dirty="0">
                <a:latin typeface="+mj-lt"/>
                <a:ea typeface="华文细黑" panose="02010600040101010101" pitchFamily="2" charset="-122"/>
              </a:rPr>
              <a:t>3a</a:t>
            </a:r>
            <a:r>
              <a:rPr lang="zh-CN" altLang="en-US" sz="2800" dirty="0">
                <a:latin typeface="+mj-lt"/>
                <a:ea typeface="华文细黑" panose="02010600040101010101" pitchFamily="2" charset="-122"/>
              </a:rPr>
              <a:t>。图</a:t>
            </a:r>
            <a:r>
              <a:rPr lang="en-US" altLang="zh-CN" sz="2800" dirty="0">
                <a:latin typeface="+mj-lt"/>
                <a:ea typeface="华文细黑" panose="02010600040101010101" pitchFamily="2" charset="-122"/>
              </a:rPr>
              <a:t>3b,</a:t>
            </a:r>
            <a:r>
              <a:rPr lang="zh-CN" altLang="en-US" sz="2800" dirty="0">
                <a:latin typeface="+mj-lt"/>
                <a:ea typeface="华文细黑" panose="02010600040101010101" pitchFamily="2" charset="-122"/>
              </a:rPr>
              <a:t> </a:t>
            </a:r>
            <a:r>
              <a:rPr lang="en-US" altLang="zh-CN" sz="2800" dirty="0">
                <a:latin typeface="+mj-lt"/>
                <a:ea typeface="华文细黑" panose="02010600040101010101" pitchFamily="2" charset="-122"/>
              </a:rPr>
              <a:t>c</a:t>
            </a:r>
            <a:r>
              <a:rPr lang="zh-CN" altLang="en-US" sz="2800" dirty="0">
                <a:latin typeface="+mj-lt"/>
                <a:ea typeface="华文细黑" panose="02010600040101010101" pitchFamily="2" charset="-122"/>
              </a:rPr>
              <a:t>展示了</a:t>
            </a:r>
            <a:r>
              <a:rPr lang="en-US" altLang="zh-CN" sz="2800" dirty="0">
                <a:latin typeface="+mj-lt"/>
                <a:ea typeface="华文细黑" panose="02010600040101010101" pitchFamily="2" charset="-122"/>
              </a:rPr>
              <a:t>15</a:t>
            </a:r>
            <a:r>
              <a:rPr lang="zh-CN" altLang="en-US" sz="2800" dirty="0">
                <a:latin typeface="+mj-lt"/>
                <a:ea typeface="华文细黑" panose="02010600040101010101" pitchFamily="2" charset="-122"/>
              </a:rPr>
              <a:t>种</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的平均</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a:t>
            </a:r>
            <a:r>
              <a:rPr lang="en-US" altLang="zh-CN" sz="2800" dirty="0">
                <a:latin typeface="+mj-lt"/>
                <a:ea typeface="华文细黑" panose="02010600040101010101" pitchFamily="2" charset="-122"/>
              </a:rPr>
              <a:t>AF</a:t>
            </a:r>
            <a:r>
              <a:rPr lang="zh-CN" altLang="en-US" sz="2800" dirty="0">
                <a:latin typeface="+mj-lt"/>
                <a:ea typeface="华文细黑" panose="02010600040101010101" pitchFamily="2" charset="-122"/>
              </a:rPr>
              <a:t>和相对</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量子效率之间的关系，随着</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键长增长，</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6s</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LPE</a:t>
            </a:r>
            <a:r>
              <a:rPr lang="zh-CN" altLang="en-US" sz="2800" dirty="0">
                <a:latin typeface="+mj-lt"/>
                <a:ea typeface="华文细黑" panose="02010600040101010101" pitchFamily="2" charset="-122"/>
              </a:rPr>
              <a:t>倾向增加，电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声耦合增强并导致</a:t>
            </a:r>
            <a:r>
              <a:rPr lang="en-US" altLang="zh-CN" sz="2800" dirty="0">
                <a:latin typeface="+mj-lt"/>
                <a:ea typeface="华文细黑" panose="02010600040101010101" pitchFamily="2" charset="-122"/>
              </a:rPr>
              <a:t>AF</a:t>
            </a:r>
            <a:r>
              <a:rPr lang="zh-CN" altLang="en-US" sz="2800" dirty="0">
                <a:latin typeface="+mj-lt"/>
                <a:ea typeface="华文细黑" panose="02010600040101010101" pitchFamily="2" charset="-122"/>
              </a:rPr>
              <a:t>上升、相对</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量子效率下降。</a:t>
            </a: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a:p>
            <a:pPr algn="just">
              <a:lnSpc>
                <a:spcPct val="110000"/>
              </a:lnSpc>
              <a:spcBef>
                <a:spcPts val="0"/>
              </a:spcBef>
              <a:spcAft>
                <a:spcPts val="0"/>
              </a:spcAft>
            </a:pPr>
            <a:endParaRPr lang="en-US" altLang="zh-CN" sz="2800" dirty="0">
              <a:latin typeface="+mj-lt"/>
              <a:ea typeface="华文细黑" panose="02010600040101010101" pitchFamily="2" charset="-122"/>
            </a:endParaRPr>
          </a:p>
        </p:txBody>
      </p:sp>
      <p:grpSp>
        <p:nvGrpSpPr>
          <p:cNvPr id="8" name="组合 7">
            <a:extLst>
              <a:ext uri="{FF2B5EF4-FFF2-40B4-BE49-F238E27FC236}">
                <a16:creationId xmlns:a16="http://schemas.microsoft.com/office/drawing/2014/main" id="{BF39E1EE-9CB7-B1FA-8772-7F69B490E376}"/>
              </a:ext>
            </a:extLst>
          </p:cNvPr>
          <p:cNvGrpSpPr/>
          <p:nvPr/>
        </p:nvGrpSpPr>
        <p:grpSpPr>
          <a:xfrm>
            <a:off x="16888395" y="18647197"/>
            <a:ext cx="14570650" cy="7704856"/>
            <a:chOff x="16816388" y="20988839"/>
            <a:chExt cx="14570650" cy="7704856"/>
          </a:xfrm>
        </p:grpSpPr>
        <p:pic>
          <p:nvPicPr>
            <p:cNvPr id="4" name="图片 3">
              <a:extLst>
                <a:ext uri="{FF2B5EF4-FFF2-40B4-BE49-F238E27FC236}">
                  <a16:creationId xmlns:a16="http://schemas.microsoft.com/office/drawing/2014/main" id="{E03F4F48-620D-763D-8CA4-785EA7B954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58495" y="20988839"/>
              <a:ext cx="10690622" cy="7486596"/>
            </a:xfrm>
            <a:prstGeom prst="rect">
              <a:avLst/>
            </a:prstGeom>
          </p:spPr>
        </p:pic>
        <p:sp>
          <p:nvSpPr>
            <p:cNvPr id="6" name="文本框 5">
              <a:extLst>
                <a:ext uri="{FF2B5EF4-FFF2-40B4-BE49-F238E27FC236}">
                  <a16:creationId xmlns:a16="http://schemas.microsoft.com/office/drawing/2014/main" id="{9435BFC4-1176-3A32-A876-2FA0DCCFF82E}"/>
                </a:ext>
              </a:extLst>
            </p:cNvPr>
            <p:cNvSpPr txBox="1"/>
            <p:nvPr/>
          </p:nvSpPr>
          <p:spPr>
            <a:xfrm>
              <a:off x="16816388" y="28293585"/>
              <a:ext cx="14570650"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具有不同结构畸变的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2D LHP</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AF(a)</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、键长</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-AF</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关系</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、相对</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PL</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量子效率</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-AF</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关系</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Raman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中心峰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和变温</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Raman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光谱</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e~h</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16" name="Text Box 9">
            <a:extLst>
              <a:ext uri="{FF2B5EF4-FFF2-40B4-BE49-F238E27FC236}">
                <a16:creationId xmlns:a16="http://schemas.microsoft.com/office/drawing/2014/main" id="{71B4DE9A-811F-B625-67AC-1E8EBCD0AD61}"/>
              </a:ext>
            </a:extLst>
          </p:cNvPr>
          <p:cNvSpPr txBox="1">
            <a:spLocks noChangeArrowheads="1"/>
          </p:cNvSpPr>
          <p:nvPr/>
        </p:nvSpPr>
        <p:spPr bwMode="auto">
          <a:xfrm>
            <a:off x="16814042" y="26262089"/>
            <a:ext cx="14701838" cy="549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低波数</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光谱进一步验证了不同结构畸变的</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声耦合强度的差异。第二部分论述的结构畸变所导致的非谐性势能曲线会使</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光谱产生</a:t>
            </a:r>
            <a:r>
              <a:rPr lang="en-US" altLang="zh-CN" sz="2800" dirty="0">
                <a:latin typeface="+mj-lt"/>
                <a:ea typeface="华文细黑" panose="02010600040101010101" pitchFamily="2" charset="-122"/>
              </a:rPr>
              <a:t>0 cm</a:t>
            </a:r>
            <a:r>
              <a:rPr lang="en-US" altLang="zh-CN" sz="2800" baseline="30000" dirty="0">
                <a:latin typeface="+mj-lt"/>
                <a:ea typeface="华文细黑" panose="02010600040101010101" pitchFamily="2" charset="-122"/>
              </a:rPr>
              <a:t>-1</a:t>
            </a:r>
            <a:r>
              <a:rPr lang="zh-CN" altLang="en-US" sz="2800" dirty="0">
                <a:latin typeface="+mj-lt"/>
                <a:ea typeface="华文细黑" panose="02010600040101010101" pitchFamily="2" charset="-122"/>
              </a:rPr>
              <a:t>处的宽中心峰。具有八面体扭转的结构如</a:t>
            </a:r>
            <a:r>
              <a:rPr lang="en-US" altLang="zh-CN" sz="2800" dirty="0">
                <a:latin typeface="+mj-lt"/>
                <a:ea typeface="华文细黑" panose="02010600040101010101" pitchFamily="2" charset="-122"/>
              </a:rPr>
              <a:t>(PA)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在</a:t>
            </a:r>
            <a:r>
              <a:rPr lang="en-US" altLang="zh-CN" sz="2800" dirty="0">
                <a:latin typeface="+mj-lt"/>
                <a:ea typeface="华文细黑" panose="02010600040101010101" pitchFamily="2" charset="-122"/>
              </a:rPr>
              <a:t>319 K</a:t>
            </a:r>
            <a:r>
              <a:rPr lang="zh-CN" altLang="en-US" sz="2800" dirty="0">
                <a:latin typeface="+mj-lt"/>
                <a:ea typeface="华文细黑" panose="02010600040101010101" pitchFamily="2" charset="-122"/>
              </a:rPr>
              <a:t>以上表现出强中心峰，代表动态八面体扭转的出现；具有</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偏心位移的结构如</a:t>
            </a:r>
            <a:r>
              <a:rPr lang="en-US" altLang="zh-CN" sz="2800" dirty="0">
                <a:latin typeface="+mj-lt"/>
                <a:ea typeface="华文细黑" panose="02010600040101010101" pitchFamily="2" charset="-122"/>
              </a:rPr>
              <a:t>(R-MBA)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和</a:t>
            </a:r>
            <a:r>
              <a:rPr lang="en-US" altLang="zh-CN" sz="2800" dirty="0">
                <a:latin typeface="+mj-lt"/>
                <a:ea typeface="华文细黑" panose="02010600040101010101" pitchFamily="2" charset="-122"/>
              </a:rPr>
              <a:t>(CHEA)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同样表现出一定的中心峰，这是由于</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6s</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LPE</a:t>
            </a:r>
            <a:r>
              <a:rPr lang="zh-CN" altLang="en-US" sz="2800" dirty="0">
                <a:latin typeface="+mj-lt"/>
                <a:ea typeface="华文细黑" panose="02010600040101010101" pitchFamily="2" charset="-122"/>
              </a:rPr>
              <a:t>引起的晶格非谐性上升。与之相对的，结构畸变很小的</a:t>
            </a:r>
            <a:r>
              <a:rPr lang="en-US" altLang="zh-CN" sz="2800" dirty="0">
                <a:latin typeface="+mj-lt"/>
                <a:ea typeface="华文细黑" panose="02010600040101010101" pitchFamily="2" charset="-122"/>
              </a:rPr>
              <a:t>(PEA)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则几乎没有出现中心峰。上述结果从电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声耦合角度解释了两种结构畸变对</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峰形和相对量子效率的影响机理。</a:t>
            </a:r>
            <a:endParaRPr lang="en-US" altLang="zh-CN" sz="2800" dirty="0">
              <a:latin typeface="+mj-lt"/>
              <a:ea typeface="华文细黑" panose="02010600040101010101" pitchFamily="2" charset="-122"/>
            </a:endParaRPr>
          </a:p>
          <a:p>
            <a:pPr marL="0" marR="0" lvl="0" indent="0" algn="just" defTabSz="914400" rtl="0" eaLnBrk="0" fontAlgn="base" latinLnBrk="0" hangingPunct="0">
              <a:lnSpc>
                <a:spcPct val="110000"/>
              </a:lnSpc>
              <a:spcBef>
                <a:spcPts val="1200"/>
              </a:spcBef>
              <a:spcAft>
                <a:spcPts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Arial"/>
                <a:ea typeface="华文细黑" panose="02010600040101010101" pitchFamily="2" charset="-122"/>
                <a:cs typeface="+mn-cs"/>
              </a:rPr>
              <a:t>四、结构和光物理性质的高压调控</a:t>
            </a:r>
            <a:endParaRPr kumimoji="0" lang="en-US" altLang="zh-CN" sz="3200" b="1" i="0" u="none" strike="noStrike" kern="1200" cap="none" spc="0" normalizeH="0" baseline="0" noProof="0" dirty="0">
              <a:ln>
                <a:noFill/>
              </a:ln>
              <a:solidFill>
                <a:srgbClr val="000000"/>
              </a:solidFill>
              <a:effectLst/>
              <a:uLnTx/>
              <a:uFillTx/>
              <a:latin typeface="Arial"/>
              <a:ea typeface="华文细黑" panose="02010600040101010101" pitchFamily="2" charset="-122"/>
              <a:cs typeface="+mn-cs"/>
            </a:endParaRPr>
          </a:p>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我们测定了</a:t>
            </a:r>
            <a:r>
              <a:rPr lang="en-US" altLang="zh-CN" sz="2800" dirty="0">
                <a:latin typeface="+mj-lt"/>
                <a:ea typeface="华文细黑" panose="02010600040101010101" pitchFamily="2" charset="-122"/>
              </a:rPr>
              <a:t>(R-MBA)</a:t>
            </a:r>
            <a:r>
              <a:rPr lang="en-US" altLang="zh-CN" sz="2800" baseline="-25000" dirty="0">
                <a:latin typeface="+mj-lt"/>
                <a:ea typeface="华文细黑" panose="02010600040101010101" pitchFamily="2" charset="-122"/>
              </a:rPr>
              <a:t>2</a:t>
            </a:r>
            <a:r>
              <a:rPr lang="en-US" altLang="zh-CN" sz="2800" dirty="0">
                <a:latin typeface="+mj-lt"/>
                <a:ea typeface="华文细黑" panose="02010600040101010101" pitchFamily="2" charset="-122"/>
              </a:rPr>
              <a:t>PbI</a:t>
            </a:r>
            <a:r>
              <a:rPr lang="en-US" altLang="zh-CN" sz="2800" baseline="-25000" dirty="0">
                <a:latin typeface="+mj-lt"/>
                <a:ea typeface="华文细黑" panose="02010600040101010101" pitchFamily="2" charset="-122"/>
              </a:rPr>
              <a:t>4</a:t>
            </a:r>
            <a:r>
              <a:rPr lang="zh-CN" altLang="en-US" sz="2800" dirty="0">
                <a:latin typeface="+mj-lt"/>
                <a:ea typeface="华文细黑" panose="02010600040101010101" pitchFamily="2" charset="-122"/>
              </a:rPr>
              <a:t>高压下的</a:t>
            </a:r>
            <a:r>
              <a:rPr lang="en-US" altLang="zh-CN" sz="2800" dirty="0">
                <a:latin typeface="+mj-lt"/>
                <a:ea typeface="华文细黑" panose="02010600040101010101" pitchFamily="2" charset="-122"/>
              </a:rPr>
              <a:t>PXRD</a:t>
            </a:r>
            <a:r>
              <a:rPr lang="zh-CN" altLang="en-US" sz="2800" dirty="0">
                <a:latin typeface="+mj-lt"/>
                <a:ea typeface="华文细黑" panose="02010600040101010101" pitchFamily="2" charset="-122"/>
              </a:rPr>
              <a:t>谱以及</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和</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光谱，发现随压力升高，</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平均键长缩短，</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强度升高，</a:t>
            </a:r>
            <a:r>
              <a:rPr lang="en-US" altLang="zh-CN" sz="2800" dirty="0">
                <a:latin typeface="+mj-lt"/>
                <a:ea typeface="华文细黑" panose="02010600040101010101" pitchFamily="2" charset="-122"/>
              </a:rPr>
              <a:t>AF</a:t>
            </a:r>
            <a:r>
              <a:rPr lang="zh-CN" altLang="en-US" sz="2800" dirty="0">
                <a:latin typeface="+mj-lt"/>
                <a:ea typeface="华文细黑" panose="02010600040101010101" pitchFamily="2" charset="-122"/>
              </a:rPr>
              <a:t>降低。</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峰向高波数移动且中心峰减弱，表明电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声耦合强度减弱。这说明通过加压缩短</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键长，原本的</a:t>
            </a:r>
            <a:r>
              <a:rPr lang="en-US" altLang="zh-CN" sz="2800" dirty="0">
                <a:latin typeface="+mj-lt"/>
                <a:ea typeface="华文细黑" panose="02010600040101010101" pitchFamily="2" charset="-122"/>
              </a:rPr>
              <a:t>Pb 6s</a:t>
            </a:r>
            <a:r>
              <a:rPr lang="en-US" altLang="zh-CN" sz="2800" baseline="30000" dirty="0">
                <a:latin typeface="+mj-lt"/>
                <a:ea typeface="华文细黑" panose="02010600040101010101" pitchFamily="2" charset="-122"/>
              </a:rPr>
              <a:t>2</a:t>
            </a:r>
            <a:r>
              <a:rPr lang="en-US" altLang="zh-CN" sz="2800" dirty="0">
                <a:latin typeface="+mj-lt"/>
                <a:ea typeface="华文细黑" panose="02010600040101010101" pitchFamily="2" charset="-122"/>
              </a:rPr>
              <a:t> LPE</a:t>
            </a:r>
            <a:r>
              <a:rPr lang="zh-CN" altLang="en-US" sz="2800" dirty="0">
                <a:latin typeface="+mj-lt"/>
                <a:ea typeface="华文细黑" panose="02010600040101010101" pitchFamily="2" charset="-122"/>
              </a:rPr>
              <a:t>得到抑制，削弱了电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声耦合从而提高</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量子效率。这些结果验证了前文</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通过电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声耦合调控</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量子效率的讨论。</a:t>
            </a:r>
            <a:endParaRPr lang="en-US" altLang="zh-CN" sz="2800" dirty="0">
              <a:latin typeface="+mj-lt"/>
              <a:ea typeface="华文细黑" panose="02010600040101010101" pitchFamily="2" charset="-122"/>
            </a:endParaRPr>
          </a:p>
        </p:txBody>
      </p:sp>
      <p:pic>
        <p:nvPicPr>
          <p:cNvPr id="21" name="图片 20">
            <a:extLst>
              <a:ext uri="{FF2B5EF4-FFF2-40B4-BE49-F238E27FC236}">
                <a16:creationId xmlns:a16="http://schemas.microsoft.com/office/drawing/2014/main" id="{F5881BE5-F35C-FB32-44B4-4B544D615DAF}"/>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640804" y="39745541"/>
            <a:ext cx="2376263" cy="2376263"/>
          </a:xfrm>
          <a:prstGeom prst="rect">
            <a:avLst/>
          </a:prstGeom>
        </p:spPr>
      </p:pic>
      <p:pic>
        <p:nvPicPr>
          <p:cNvPr id="26" name="图片 25">
            <a:extLst>
              <a:ext uri="{FF2B5EF4-FFF2-40B4-BE49-F238E27FC236}">
                <a16:creationId xmlns:a16="http://schemas.microsoft.com/office/drawing/2014/main" id="{18EBBA61-F4A5-65C7-999F-484A23C24935}"/>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089082" y="39745541"/>
            <a:ext cx="2376257" cy="2376257"/>
          </a:xfrm>
          <a:prstGeom prst="rect">
            <a:avLst/>
          </a:prstGeom>
        </p:spPr>
      </p:pic>
      <p:sp>
        <p:nvSpPr>
          <p:cNvPr id="27" name="文本框 26">
            <a:extLst>
              <a:ext uri="{FF2B5EF4-FFF2-40B4-BE49-F238E27FC236}">
                <a16:creationId xmlns:a16="http://schemas.microsoft.com/office/drawing/2014/main" id="{D623DCF9-7718-A52F-B188-0F58DBEC001B}"/>
              </a:ext>
            </a:extLst>
          </p:cNvPr>
          <p:cNvSpPr txBox="1"/>
          <p:nvPr/>
        </p:nvSpPr>
        <p:spPr>
          <a:xfrm>
            <a:off x="26712812" y="39457510"/>
            <a:ext cx="21575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文章在线阅读</a:t>
            </a:r>
          </a:p>
        </p:txBody>
      </p:sp>
      <p:sp>
        <p:nvSpPr>
          <p:cNvPr id="28" name="文本框 27">
            <a:extLst>
              <a:ext uri="{FF2B5EF4-FFF2-40B4-BE49-F238E27FC236}">
                <a16:creationId xmlns:a16="http://schemas.microsoft.com/office/drawing/2014/main" id="{BCCB8072-204D-0D9C-BF13-215BEB9E7F12}"/>
              </a:ext>
            </a:extLst>
          </p:cNvPr>
          <p:cNvSpPr txBox="1"/>
          <p:nvPr/>
        </p:nvSpPr>
        <p:spPr>
          <a:xfrm>
            <a:off x="29163824" y="39457509"/>
            <a:ext cx="21575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课题组主页</a:t>
            </a:r>
          </a:p>
        </p:txBody>
      </p:sp>
      <p:grpSp>
        <p:nvGrpSpPr>
          <p:cNvPr id="44" name="组合 43">
            <a:extLst>
              <a:ext uri="{FF2B5EF4-FFF2-40B4-BE49-F238E27FC236}">
                <a16:creationId xmlns:a16="http://schemas.microsoft.com/office/drawing/2014/main" id="{9ECBF2EA-86E2-37F1-488B-5A48ED5BE01E}"/>
              </a:ext>
            </a:extLst>
          </p:cNvPr>
          <p:cNvGrpSpPr/>
          <p:nvPr/>
        </p:nvGrpSpPr>
        <p:grpSpPr>
          <a:xfrm>
            <a:off x="16771107" y="31535170"/>
            <a:ext cx="14787708" cy="3202457"/>
            <a:chOff x="16771107" y="31535170"/>
            <a:chExt cx="14787708" cy="3202457"/>
          </a:xfrm>
        </p:grpSpPr>
        <p:pic>
          <p:nvPicPr>
            <p:cNvPr id="31" name="图片 30">
              <a:extLst>
                <a:ext uri="{FF2B5EF4-FFF2-40B4-BE49-F238E27FC236}">
                  <a16:creationId xmlns:a16="http://schemas.microsoft.com/office/drawing/2014/main" id="{031F01A7-C6EB-FE41-ECD8-E47526F740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57375" y="31535170"/>
              <a:ext cx="9215172" cy="2916022"/>
            </a:xfrm>
            <a:prstGeom prst="rect">
              <a:avLst/>
            </a:prstGeom>
          </p:spPr>
        </p:pic>
        <p:sp>
          <p:nvSpPr>
            <p:cNvPr id="42" name="文本框 41">
              <a:extLst>
                <a:ext uri="{FF2B5EF4-FFF2-40B4-BE49-F238E27FC236}">
                  <a16:creationId xmlns:a16="http://schemas.microsoft.com/office/drawing/2014/main" id="{0D0BD510-F680-0EE3-7C72-DEA000DEA6AB}"/>
                </a:ext>
              </a:extLst>
            </p:cNvPr>
            <p:cNvSpPr txBox="1"/>
            <p:nvPr/>
          </p:nvSpPr>
          <p:spPr>
            <a:xfrm>
              <a:off x="16771107" y="34337517"/>
              <a:ext cx="14787708"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4 (a)</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高压下</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(R-MBA)</a:t>
              </a:r>
              <a:r>
                <a:rPr lang="en-US" altLang="zh-CN" sz="20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PbI</a:t>
              </a:r>
              <a:r>
                <a:rPr lang="en-US" altLang="zh-CN" sz="2000" baseline="-250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PL</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光谱</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(b)</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相对</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PL</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强度、</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AF</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、平均</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Pb-I</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键长随压力的变化；</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变压</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Raman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光谱</a:t>
              </a:r>
            </a:p>
          </p:txBody>
        </p:sp>
      </p:grpSp>
      <p:sp>
        <p:nvSpPr>
          <p:cNvPr id="43" name="Text Box 9">
            <a:extLst>
              <a:ext uri="{FF2B5EF4-FFF2-40B4-BE49-F238E27FC236}">
                <a16:creationId xmlns:a16="http://schemas.microsoft.com/office/drawing/2014/main" id="{F717F492-EAFE-B70D-A514-AA1CACF5260A}"/>
              </a:ext>
            </a:extLst>
          </p:cNvPr>
          <p:cNvSpPr txBox="1">
            <a:spLocks noChangeArrowheads="1"/>
          </p:cNvSpPr>
          <p:nvPr/>
        </p:nvSpPr>
        <p:spPr bwMode="auto">
          <a:xfrm>
            <a:off x="16775708" y="35754488"/>
            <a:ext cx="14701838" cy="384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1" rIns="90004" bIns="45001">
            <a:spAutoFit/>
          </a:bodyPr>
          <a:lstStyle>
            <a:lvl1pPr defTabSz="603250">
              <a:defRPr>
                <a:solidFill>
                  <a:schemeClr val="tx1"/>
                </a:solidFill>
                <a:latin typeface="Arial" panose="020B0604020202020204" pitchFamily="34" charset="0"/>
                <a:ea typeface="宋体" panose="02010600030101010101" pitchFamily="2" charset="-122"/>
              </a:defRPr>
            </a:lvl1pPr>
            <a:lvl2pPr marL="742950" indent="-285750" defTabSz="603250">
              <a:defRPr>
                <a:solidFill>
                  <a:schemeClr val="tx1"/>
                </a:solidFill>
                <a:latin typeface="Arial" panose="020B0604020202020204" pitchFamily="34" charset="0"/>
                <a:ea typeface="宋体" panose="02010600030101010101" pitchFamily="2" charset="-122"/>
              </a:defRPr>
            </a:lvl2pPr>
            <a:lvl3pPr marL="1143000" indent="-228600" defTabSz="603250">
              <a:defRPr>
                <a:solidFill>
                  <a:schemeClr val="tx1"/>
                </a:solidFill>
                <a:latin typeface="Arial" panose="020B0604020202020204" pitchFamily="34" charset="0"/>
                <a:ea typeface="宋体" panose="02010600030101010101" pitchFamily="2" charset="-122"/>
              </a:defRPr>
            </a:lvl3pPr>
            <a:lvl4pPr marL="1600200" indent="-228600" defTabSz="603250">
              <a:defRPr>
                <a:solidFill>
                  <a:schemeClr val="tx1"/>
                </a:solidFill>
                <a:latin typeface="Arial" panose="020B0604020202020204" pitchFamily="34" charset="0"/>
                <a:ea typeface="宋体" panose="02010600030101010101" pitchFamily="2" charset="-122"/>
              </a:defRPr>
            </a:lvl4pPr>
            <a:lvl5pPr marL="2057400" indent="-228600" defTabSz="603250">
              <a:defRPr>
                <a:solidFill>
                  <a:schemeClr val="tx1"/>
                </a:solidFill>
                <a:latin typeface="Arial" panose="020B0604020202020204" pitchFamily="34" charset="0"/>
                <a:ea typeface="宋体" panose="02010600030101010101" pitchFamily="2" charset="-122"/>
              </a:defRPr>
            </a:lvl5pPr>
            <a:lvl6pPr marL="25146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032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ts val="0"/>
              </a:spcBef>
              <a:spcAft>
                <a:spcPts val="0"/>
              </a:spcAft>
            </a:pPr>
            <a:r>
              <a:rPr lang="en-US" altLang="zh-CN" sz="2800" dirty="0">
                <a:latin typeface="+mj-lt"/>
                <a:ea typeface="华文细黑" panose="02010600040101010101" pitchFamily="2" charset="-122"/>
              </a:rPr>
              <a:t>	</a:t>
            </a:r>
            <a:r>
              <a:rPr lang="zh-CN" altLang="en-US" sz="2800" dirty="0">
                <a:latin typeface="+mj-lt"/>
                <a:ea typeface="华文细黑" panose="02010600040101010101" pitchFamily="2" charset="-122"/>
              </a:rPr>
              <a:t>本工作</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中的不同结构畸变及其对</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 </a:t>
            </a:r>
            <a:r>
              <a:rPr lang="en-US" altLang="zh-CN" sz="2800" dirty="0">
                <a:latin typeface="+mj-lt"/>
                <a:ea typeface="华文细黑" panose="02010600040101010101" pitchFamily="2" charset="-122"/>
              </a:rPr>
              <a:t>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孤对电子立体化学表述和光物理性质的影响。类似三维钙钛矿，</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中小尺寸</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离子会使晶格发生八面体扭转，而大尺寸</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离子则会拉伸</a:t>
            </a:r>
            <a:r>
              <a:rPr lang="en-US" altLang="zh-CN" sz="2800" dirty="0">
                <a:latin typeface="+mj-lt"/>
                <a:ea typeface="华文细黑" panose="02010600040101010101" pitchFamily="2" charset="-122"/>
              </a:rPr>
              <a:t>Pb-I</a:t>
            </a:r>
            <a:r>
              <a:rPr lang="zh-CN" altLang="en-US" sz="2800" dirty="0">
                <a:latin typeface="+mj-lt"/>
                <a:ea typeface="华文细黑" panose="02010600040101010101" pitchFamily="2" charset="-122"/>
              </a:rPr>
              <a:t>键，并导致</a:t>
            </a:r>
            <a:r>
              <a:rPr lang="en-US" altLang="zh-CN" sz="2800" dirty="0">
                <a:latin typeface="+mj-lt"/>
                <a:ea typeface="华文细黑" panose="02010600040101010101" pitchFamily="2" charset="-122"/>
              </a:rPr>
              <a:t>LPE</a:t>
            </a:r>
            <a:r>
              <a:rPr lang="zh-CN" altLang="en-US" sz="2800" dirty="0">
                <a:latin typeface="+mj-lt"/>
                <a:ea typeface="华文细黑" panose="02010600040101010101" pitchFamily="2" charset="-122"/>
              </a:rPr>
              <a:t>以及</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偏心位移。实验结果和</a:t>
            </a:r>
            <a:r>
              <a:rPr lang="en-US" altLang="zh-CN" sz="2800" dirty="0">
                <a:latin typeface="+mj-lt"/>
                <a:ea typeface="华文细黑" panose="02010600040101010101" pitchFamily="2" charset="-122"/>
              </a:rPr>
              <a:t>DFT</a:t>
            </a:r>
            <a:r>
              <a:rPr lang="zh-CN" altLang="en-US" sz="2800" dirty="0">
                <a:latin typeface="+mj-lt"/>
                <a:ea typeface="华文细黑" panose="02010600040101010101" pitchFamily="2" charset="-122"/>
              </a:rPr>
              <a:t>计算证明</a:t>
            </a:r>
            <a:r>
              <a:rPr lang="en-US" altLang="zh-CN" sz="2800" dirty="0">
                <a:latin typeface="+mj-lt"/>
                <a:ea typeface="华文细黑" panose="02010600040101010101" pitchFamily="2" charset="-122"/>
              </a:rPr>
              <a:t>Pb</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偏心位移和</a:t>
            </a:r>
            <a:r>
              <a:rPr lang="en-US" altLang="zh-CN" sz="2800" dirty="0">
                <a:latin typeface="+mj-lt"/>
                <a:ea typeface="华文细黑" panose="02010600040101010101" pitchFamily="2" charset="-122"/>
              </a:rPr>
              <a:t>6s</a:t>
            </a:r>
            <a:r>
              <a:rPr lang="en-US" altLang="zh-CN" sz="2800" baseline="30000" dirty="0">
                <a:latin typeface="+mj-lt"/>
                <a:ea typeface="华文细黑" panose="02010600040101010101" pitchFamily="2" charset="-122"/>
              </a:rPr>
              <a:t>2</a:t>
            </a:r>
            <a:r>
              <a:rPr lang="zh-CN" altLang="en-US" sz="2800" dirty="0">
                <a:latin typeface="+mj-lt"/>
                <a:ea typeface="华文细黑" panose="02010600040101010101" pitchFamily="2" charset="-122"/>
              </a:rPr>
              <a:t>孤对电子的局域化均发生在八面体拉伸程度最大的方向。无论是八面体扭转还是偏心位移带来的结构畸变均会导致电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声耦合的增强和</a:t>
            </a:r>
            <a:r>
              <a:rPr lang="en-US" altLang="zh-CN" sz="2800" dirty="0">
                <a:latin typeface="+mj-lt"/>
                <a:ea typeface="华文细黑" panose="02010600040101010101" pitchFamily="2" charset="-122"/>
              </a:rPr>
              <a:t>Raman</a:t>
            </a:r>
            <a:r>
              <a:rPr lang="zh-CN" altLang="en-US" sz="2800" dirty="0">
                <a:latin typeface="+mj-lt"/>
                <a:ea typeface="华文细黑" panose="02010600040101010101" pitchFamily="2" charset="-122"/>
              </a:rPr>
              <a:t>中心峰的加强，从而降低材料的相对</a:t>
            </a:r>
            <a:r>
              <a:rPr lang="en-US" altLang="zh-CN" sz="2800" dirty="0">
                <a:latin typeface="+mj-lt"/>
                <a:ea typeface="华文细黑" panose="02010600040101010101" pitchFamily="2" charset="-122"/>
              </a:rPr>
              <a:t>PL</a:t>
            </a:r>
            <a:r>
              <a:rPr lang="zh-CN" altLang="en-US" sz="2800" dirty="0">
                <a:latin typeface="+mj-lt"/>
                <a:ea typeface="华文细黑" panose="02010600040101010101" pitchFamily="2" charset="-122"/>
              </a:rPr>
              <a:t>量子效率。</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的结构畸变、电</a:t>
            </a:r>
            <a:r>
              <a:rPr lang="en-US" altLang="zh-CN" sz="2800" dirty="0">
                <a:latin typeface="+mj-lt"/>
                <a:ea typeface="华文细黑" panose="02010600040101010101" pitchFamily="2" charset="-122"/>
              </a:rPr>
              <a:t>-</a:t>
            </a:r>
            <a:r>
              <a:rPr lang="zh-CN" altLang="en-US" sz="2800" dirty="0">
                <a:latin typeface="+mj-lt"/>
                <a:ea typeface="华文细黑" panose="02010600040101010101" pitchFamily="2" charset="-122"/>
              </a:rPr>
              <a:t>声耦合与光物理性质之间的相关性通过高压实验得到了进一步的验证。我们的工作阐明了</a:t>
            </a:r>
            <a:r>
              <a:rPr lang="en-US" altLang="zh-CN" sz="2800" dirty="0">
                <a:latin typeface="+mj-lt"/>
                <a:ea typeface="华文细黑" panose="02010600040101010101" pitchFamily="2" charset="-122"/>
              </a:rPr>
              <a:t>LA</a:t>
            </a:r>
            <a:r>
              <a:rPr lang="zh-CN" altLang="en-US" sz="2800" dirty="0">
                <a:latin typeface="+mj-lt"/>
                <a:ea typeface="华文细黑" panose="02010600040101010101" pitchFamily="2" charset="-122"/>
              </a:rPr>
              <a:t>离子结构对</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光物理性质的影响机理，并揭示了减少晶格结构畸变对提高</a:t>
            </a:r>
            <a:r>
              <a:rPr lang="en-US" altLang="zh-CN" sz="2800" dirty="0">
                <a:latin typeface="+mj-lt"/>
                <a:ea typeface="华文细黑" panose="02010600040101010101" pitchFamily="2" charset="-122"/>
              </a:rPr>
              <a:t>2D LHP</a:t>
            </a:r>
            <a:r>
              <a:rPr lang="zh-CN" altLang="en-US" sz="2800" dirty="0">
                <a:latin typeface="+mj-lt"/>
                <a:ea typeface="华文细黑" panose="02010600040101010101" pitchFamily="2" charset="-122"/>
              </a:rPr>
              <a:t>的光电性能的重要意义。</a:t>
            </a:r>
            <a:endParaRPr lang="en-US" altLang="zh-CN" sz="2800" dirty="0">
              <a:latin typeface="+mj-lt"/>
              <a:ea typeface="华文细黑" panose="02010600040101010101" pitchFamily="2" charset="-122"/>
            </a:endParaRPr>
          </a:p>
        </p:txBody>
      </p:sp>
    </p:spTree>
    <p:extLst>
      <p:ext uri="{BB962C8B-B14F-4D97-AF65-F5344CB8AC3E}">
        <p14:creationId xmlns:p14="http://schemas.microsoft.com/office/powerpoint/2010/main" val="473217608"/>
      </p:ext>
    </p:extLst>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3166</Words>
  <Application>Microsoft Office PowerPoint</Application>
  <PresentationFormat>自定义</PresentationFormat>
  <Paragraphs>98</Paragraphs>
  <Slides>3</Slides>
  <Notes>0</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vt:i4>
      </vt:variant>
    </vt:vector>
  </HeadingPairs>
  <TitlesOfParts>
    <vt:vector size="11" baseType="lpstr">
      <vt:lpstr>MS UI Gothic</vt:lpstr>
      <vt:lpstr>华文细黑</vt:lpstr>
      <vt:lpstr>微软雅黑</vt:lpstr>
      <vt:lpstr>Arial</vt:lpstr>
      <vt:lpstr>Calibri</vt:lpstr>
      <vt:lpstr>Cambria Math</vt:lpstr>
      <vt:lpstr>Times New Roman</vt:lpstr>
      <vt:lpstr>默认设计模板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Faye W</dc:creator>
  <cp:lastModifiedBy>Goo Ceress</cp:lastModifiedBy>
  <cp:revision>75</cp:revision>
  <dcterms:created xsi:type="dcterms:W3CDTF">2021-03-24T06:06:41Z</dcterms:created>
  <dcterms:modified xsi:type="dcterms:W3CDTF">2023-06-13T13:36:13Z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